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33CC33"/>
    <a:srgbClr val="FF99FF"/>
    <a:srgbClr val="99CCFF"/>
    <a:srgbClr val="FFFF99"/>
    <a:srgbClr val="FF6600"/>
    <a:srgbClr val="993366"/>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howOutlineIcons="0">
    <p:restoredLeft sz="15620"/>
    <p:restoredTop sz="94660"/>
  </p:normalViewPr>
  <p:slideViewPr>
    <p:cSldViewPr showGuides="1">
      <p:cViewPr varScale="1">
        <p:scale>
          <a:sx n="143" d="100"/>
          <a:sy n="143" d="100"/>
        </p:scale>
        <p:origin x="-1352" y="-11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viewProps.xml.rels><?xml version="1.0" encoding="UTF-8" standalone="yes"?>
<Relationships xmlns="http://schemas.openxmlformats.org/package/2006/relationships"><Relationship Id="rId3" Type="http://schemas.openxmlformats.org/officeDocument/2006/relationships/slide" Target="slides/slide15.xml"/><Relationship Id="rId4" Type="http://schemas.openxmlformats.org/officeDocument/2006/relationships/slide" Target="slides/slide16.xml"/><Relationship Id="rId5" Type="http://schemas.openxmlformats.org/officeDocument/2006/relationships/slide" Target="slides/slide50.xml"/><Relationship Id="rId6" Type="http://schemas.openxmlformats.org/officeDocument/2006/relationships/slide" Target="slides/slide52.xml"/><Relationship Id="rId7" Type="http://schemas.openxmlformats.org/officeDocument/2006/relationships/slide" Target="slides/slide54.xml"/><Relationship Id="rId8" Type="http://schemas.openxmlformats.org/officeDocument/2006/relationships/slide" Target="slides/slide76.xml"/><Relationship Id="rId9" Type="http://schemas.openxmlformats.org/officeDocument/2006/relationships/slide" Target="slides/slide81.xml"/><Relationship Id="rId10" Type="http://schemas.openxmlformats.org/officeDocument/2006/relationships/slide" Target="slides/slide89.xml"/><Relationship Id="rId1" Type="http://schemas.openxmlformats.org/officeDocument/2006/relationships/slide" Target="slides/slide3.xml"/><Relationship Id="rId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solidFill>
                  <a:schemeClr val="tx1"/>
                </a:solidFill>
              </a:defRPr>
            </a:lvl1pPr>
          </a:lstStyle>
          <a:p>
            <a:pPr>
              <a:defRPr/>
            </a:pPr>
            <a:endParaRPr lang="en-US"/>
          </a:p>
        </p:txBody>
      </p:sp>
      <p:sp>
        <p:nvSpPr>
          <p:cNvPr id="1433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tx1"/>
                </a:solidFill>
              </a:defRPr>
            </a:lvl1pPr>
          </a:lstStyle>
          <a:p>
            <a:pPr>
              <a:defRPr/>
            </a:pPr>
            <a:endParaRPr lang="en-US"/>
          </a:p>
        </p:txBody>
      </p:sp>
      <p:sp>
        <p:nvSpPr>
          <p:cNvPr id="1434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solidFill>
                  <a:schemeClr val="tx1"/>
                </a:solidFill>
              </a:defRPr>
            </a:lvl1pPr>
          </a:lstStyle>
          <a:p>
            <a:pPr>
              <a:defRPr/>
            </a:pPr>
            <a:endParaRPr lang="en-US"/>
          </a:p>
        </p:txBody>
      </p:sp>
      <p:sp>
        <p:nvSpPr>
          <p:cNvPr id="1434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defRPr>
            </a:lvl1pPr>
          </a:lstStyle>
          <a:p>
            <a:pPr>
              <a:defRPr/>
            </a:pPr>
            <a:fld id="{7EA1F3A6-2DFD-7846-9BFA-49DB75AC9C2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solidFill>
                  <a:schemeClr val="tx1"/>
                </a:solidFill>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tx1"/>
                </a:solidFill>
              </a:defRPr>
            </a:lvl1pPr>
          </a:lstStyle>
          <a:p>
            <a:pPr>
              <a:defRPr/>
            </a:pPr>
            <a:endParaRPr lang="en-US"/>
          </a:p>
        </p:txBody>
      </p:sp>
      <p:sp>
        <p:nvSpPr>
          <p:cNvPr id="21508"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solidFill>
                  <a:schemeClr val="tx1"/>
                </a:solidFill>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defRPr>
            </a:lvl1pPr>
          </a:lstStyle>
          <a:p>
            <a:pPr>
              <a:defRPr/>
            </a:pPr>
            <a:fld id="{E9E1CD32-2397-6D40-B145-F87D1280A95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5289" algn="l" defTabSz="457059" rtl="0" eaLnBrk="1" latinLnBrk="0" hangingPunct="1">
      <a:defRPr sz="1200" kern="1200">
        <a:solidFill>
          <a:schemeClr val="tx1"/>
        </a:solidFill>
        <a:latin typeface="+mn-lt"/>
        <a:ea typeface="+mn-ea"/>
        <a:cs typeface="+mn-cs"/>
      </a:defRPr>
    </a:lvl6pPr>
    <a:lvl7pPr marL="2742346" algn="l" defTabSz="457059" rtl="0" eaLnBrk="1" latinLnBrk="0" hangingPunct="1">
      <a:defRPr sz="1200" kern="1200">
        <a:solidFill>
          <a:schemeClr val="tx1"/>
        </a:solidFill>
        <a:latin typeface="+mn-lt"/>
        <a:ea typeface="+mn-ea"/>
        <a:cs typeface="+mn-cs"/>
      </a:defRPr>
    </a:lvl7pPr>
    <a:lvl8pPr marL="3199404" algn="l" defTabSz="457059" rtl="0" eaLnBrk="1" latinLnBrk="0" hangingPunct="1">
      <a:defRPr sz="1200" kern="1200">
        <a:solidFill>
          <a:schemeClr val="tx1"/>
        </a:solidFill>
        <a:latin typeface="+mn-lt"/>
        <a:ea typeface="+mn-ea"/>
        <a:cs typeface="+mn-cs"/>
      </a:defRPr>
    </a:lvl8pPr>
    <a:lvl9pPr marL="3656462" algn="l" defTabSz="4570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3"/>
          <p:cNvSpPr>
            <a:spLocks noGrp="1" noChangeArrowheads="1"/>
          </p:cNvSpPr>
          <p:nvPr>
            <p:ph type="dt" sz="quarter" idx="1"/>
          </p:nvPr>
        </p:nvSpPr>
        <p:spPr>
          <a:noFill/>
        </p:spPr>
        <p:txBody>
          <a:bodyPr/>
          <a:lstStyle/>
          <a:p>
            <a:fld id="{51974BB1-5BF6-6548-826C-F2AA7C81CA34}" type="datetime1">
              <a:rPr lang="en-US" smtClean="0"/>
              <a:pPr/>
              <a:t>10/8/11</a:t>
            </a:fld>
            <a:endParaRPr lang="en-US" smtClean="0"/>
          </a:p>
        </p:txBody>
      </p:sp>
      <p:sp>
        <p:nvSpPr>
          <p:cNvPr id="23555" name="Rectangle 7"/>
          <p:cNvSpPr>
            <a:spLocks noGrp="1" noChangeArrowheads="1"/>
          </p:cNvSpPr>
          <p:nvPr>
            <p:ph type="sldNum" sz="quarter" idx="5"/>
          </p:nvPr>
        </p:nvSpPr>
        <p:spPr>
          <a:noFill/>
        </p:spPr>
        <p:txBody>
          <a:bodyPr/>
          <a:lstStyle/>
          <a:p>
            <a:fld id="{8F3F6DA0-D71B-524E-B25E-AAA1ABB7B7F5}" type="slidenum">
              <a:rPr lang="en-US"/>
              <a:pPr/>
              <a:t>1</a:t>
            </a:fld>
            <a:endParaRPr lang="en-US"/>
          </a:p>
        </p:txBody>
      </p:sp>
      <p:sp>
        <p:nvSpPr>
          <p:cNvPr id="23556" name="Rectangle 2"/>
          <p:cNvSpPr>
            <a:spLocks noChangeArrowheads="1" noTextEdit="1"/>
          </p:cNvSpPr>
          <p:nvPr>
            <p:ph type="sldImg"/>
          </p:nvPr>
        </p:nvSpPr>
        <p:spPr>
          <a:ln/>
        </p:spPr>
      </p:sp>
      <p:sp>
        <p:nvSpPr>
          <p:cNvPr id="23557" name="Rectangle 3"/>
          <p:cNvSpPr>
            <a:spLocks noGrp="1" noChangeArrowheads="1"/>
          </p:cNvSpPr>
          <p:nvPr>
            <p:ph type="body" idx="1"/>
          </p:nvPr>
        </p:nvSpPr>
        <p:spPr>
          <a:noFill/>
          <a:ln/>
        </p:spPr>
        <p:txBody>
          <a:bodyPr/>
          <a:lstStyle/>
          <a:p>
            <a:pPr eaLnBrk="1" hangingPunct="1"/>
            <a:endParaRPr lang="en-US"/>
          </a:p>
        </p:txBody>
      </p:sp>
      <p:sp>
        <p:nvSpPr>
          <p:cNvPr id="23558" name="Footer Placeholder 5"/>
          <p:cNvSpPr>
            <a:spLocks noGrp="1"/>
          </p:cNvSpPr>
          <p:nvPr>
            <p:ph type="ftr" sz="quarter" idx="4"/>
          </p:nvPr>
        </p:nvSpPr>
        <p:spPr>
          <a:noFill/>
        </p:spPr>
        <p:txBody>
          <a:bodyPr/>
          <a:lstStyle/>
          <a:p>
            <a:r>
              <a:rPr lang="en-US" smtClean="0"/>
              <a:t>Securics. Inc</a:t>
            </a:r>
          </a:p>
        </p:txBody>
      </p:sp>
      <p:sp>
        <p:nvSpPr>
          <p:cNvPr id="23559" name="Header Placeholder 6"/>
          <p:cNvSpPr>
            <a:spLocks noGrp="1"/>
          </p:cNvSpPr>
          <p:nvPr>
            <p:ph type="hdr" sz="quarter"/>
          </p:nvPr>
        </p:nvSpPr>
        <p:spPr>
          <a:noFill/>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96733CA3-A08F-2343-9242-578120BD3E82}" type="slidenum">
              <a:rPr lang="en-US"/>
              <a:pPr/>
              <a:t>79</a:t>
            </a:fld>
            <a:endParaRPr lang="en-US"/>
          </a:p>
        </p:txBody>
      </p:sp>
      <p:sp>
        <p:nvSpPr>
          <p:cNvPr id="112643" name="Rectangle 1026"/>
          <p:cNvSpPr>
            <a:spLocks noChangeArrowheads="1" noTextEdit="1"/>
          </p:cNvSpPr>
          <p:nvPr>
            <p:ph type="sldImg"/>
          </p:nvPr>
        </p:nvSpPr>
        <p:spPr>
          <a:xfrm>
            <a:off x="698500" y="685800"/>
            <a:ext cx="5384800" cy="4038600"/>
          </a:xfrm>
          <a:solidFill>
            <a:srgbClr val="FFFFFF"/>
          </a:solidFill>
          <a:ln/>
        </p:spPr>
      </p:sp>
      <p:sp>
        <p:nvSpPr>
          <p:cNvPr id="112644" name="Rectangle 1027"/>
          <p:cNvSpPr>
            <a:spLocks noChangeArrowheads="1"/>
          </p:cNvSpPr>
          <p:nvPr>
            <p:ph type="body" idx="1"/>
          </p:nvPr>
        </p:nvSpPr>
        <p:spPr>
          <a:xfrm>
            <a:off x="685800" y="4800600"/>
            <a:ext cx="5486400" cy="314325"/>
          </a:xfrm>
          <a:solidFill>
            <a:srgbClr val="FFFFFF"/>
          </a:solidFill>
          <a:ln>
            <a:solidFill>
              <a:srgbClr val="000000"/>
            </a:solidFill>
          </a:ln>
        </p:spPr>
        <p:txBody>
          <a:bodyPr>
            <a:spAutoFit/>
          </a:bodyPr>
          <a:lstStyle/>
          <a:p>
            <a:pPr eaLnBrk="1" hangingPunct="1"/>
            <a:endParaRPr lang="en-US"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3"/>
          <p:cNvSpPr>
            <a:spLocks noGrp="1" noChangeArrowheads="1"/>
          </p:cNvSpPr>
          <p:nvPr>
            <p:ph type="dt" sz="quarter" idx="1"/>
          </p:nvPr>
        </p:nvSpPr>
        <p:spPr>
          <a:noFill/>
        </p:spPr>
        <p:txBody>
          <a:bodyPr/>
          <a:lstStyle/>
          <a:p>
            <a:fld id="{FC385725-0BBC-0F46-A55A-0CE81F0F1415}" type="datetime1">
              <a:rPr lang="en-US" smtClean="0"/>
              <a:pPr/>
              <a:t>10/8/11</a:t>
            </a:fld>
            <a:endParaRPr lang="en-US" smtClean="0"/>
          </a:p>
        </p:txBody>
      </p:sp>
      <p:sp>
        <p:nvSpPr>
          <p:cNvPr id="120835" name="Rectangle 7"/>
          <p:cNvSpPr>
            <a:spLocks noGrp="1" noChangeArrowheads="1"/>
          </p:cNvSpPr>
          <p:nvPr>
            <p:ph type="sldNum" sz="quarter" idx="5"/>
          </p:nvPr>
        </p:nvSpPr>
        <p:spPr>
          <a:noFill/>
        </p:spPr>
        <p:txBody>
          <a:bodyPr/>
          <a:lstStyle/>
          <a:p>
            <a:fld id="{4E2E38F9-2863-4340-A31F-358F550865CB}" type="slidenum">
              <a:rPr lang="en-US"/>
              <a:pPr/>
              <a:t>86</a:t>
            </a:fld>
            <a:endParaRPr lang="en-US"/>
          </a:p>
        </p:txBody>
      </p:sp>
      <p:sp>
        <p:nvSpPr>
          <p:cNvPr id="120836" name="Slide Image Placeholder 1"/>
          <p:cNvSpPr>
            <a:spLocks noGrp="1" noRot="1" noChangeAspect="1" noTextEdit="1"/>
          </p:cNvSpPr>
          <p:nvPr>
            <p:ph type="sldImg"/>
          </p:nvPr>
        </p:nvSpPr>
        <p:spPr>
          <a:xfrm>
            <a:off x="1143000" y="685800"/>
            <a:ext cx="4570413" cy="3427413"/>
          </a:xfrm>
          <a:solidFill>
            <a:srgbClr val="FFFFFF"/>
          </a:solidFill>
          <a:ln/>
        </p:spPr>
      </p:sp>
      <p:sp>
        <p:nvSpPr>
          <p:cNvPr id="120837" name="Notes Placeholder 2"/>
          <p:cNvSpPr>
            <a:spLocks noGrp="1"/>
          </p:cNvSpPr>
          <p:nvPr>
            <p:ph type="body" idx="1"/>
          </p:nvPr>
        </p:nvSpPr>
        <p:spPr>
          <a:xfrm>
            <a:off x="0" y="0"/>
            <a:ext cx="0" cy="0"/>
          </a:xfrm>
          <a:noFill/>
          <a:ln/>
        </p:spPr>
        <p:txBody>
          <a:bodyPr lIns="90000" tIns="46800" rIns="90000" bIns="46800"/>
          <a:lstStyle/>
          <a:p>
            <a:pPr defTabSz="457200" eaLnBrk="1" hangingPunct="1">
              <a:lnSpc>
                <a:spcPct val="80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900">
                <a:ea typeface="Arial" charset="0"/>
                <a:cs typeface="Arial" charset="0"/>
              </a:rPr>
              <a:t>Encryption was well known for protection,  but symmetric encryption did not support e-commerce.  Public key Infrastructure is what enabled early secure e-commerce as it allowed machines to secure communicate. </a:t>
            </a:r>
          </a:p>
          <a:p>
            <a:pPr defTabSz="457200" eaLnBrk="1" hangingPunct="1">
              <a:lnSpc>
                <a:spcPct val="80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900">
              <a:ea typeface="Arial" charset="0"/>
              <a:cs typeface="Arial" charset="0"/>
            </a:endParaRPr>
          </a:p>
          <a:p>
            <a:pPr defTabSz="457200" eaLnBrk="1" hangingPunct="1">
              <a:lnSpc>
                <a:spcPct val="80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900">
                <a:ea typeface="Arial" charset="0"/>
                <a:cs typeface="Arial" charset="0"/>
              </a:rPr>
              <a:t>But transactions need to authenticate the identity of user, not computer.    How do we mix certifications of people with machines to support transactions?</a:t>
            </a:r>
          </a:p>
          <a:p>
            <a:pPr defTabSz="457200" eaLnBrk="1" hangingPunct="1">
              <a:lnSpc>
                <a:spcPct val="80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900">
              <a:ea typeface="Arial" charset="0"/>
              <a:cs typeface="Arial" charset="0"/>
            </a:endParaRPr>
          </a:p>
          <a:p>
            <a:pPr marL="396875" lvl="1" indent="-217488" defTabSz="457200" eaLnBrk="1" hangingPunct="1">
              <a:lnSpc>
                <a:spcPct val="70000"/>
              </a:lnSpc>
              <a:buSzPct val="60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900" b="1"/>
              <a:t>Phishing cost US 3.2B in 2007?</a:t>
            </a:r>
          </a:p>
          <a:p>
            <a:pPr marL="396875" lvl="1" indent="-217488" defTabSz="457200" eaLnBrk="1" hangingPunct="1">
              <a:lnSpc>
                <a:spcPct val="70000"/>
              </a:lnSpc>
              <a:buSzPct val="60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900" b="1"/>
              <a:t>How many ID/Passwords do you have?</a:t>
            </a:r>
          </a:p>
          <a:p>
            <a:pPr marL="396875" lvl="1" indent="-217488" defTabSz="457200" eaLnBrk="1" hangingPunct="1">
              <a:lnSpc>
                <a:spcPct val="70000"/>
              </a:lnSpc>
              <a:buSzPct val="60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900" b="1"/>
              <a:t>Ever</a:t>
            </a:r>
            <a:r>
              <a:rPr lang="en-US" sz="1600" b="1"/>
              <a:t> </a:t>
            </a:r>
            <a:r>
              <a:rPr lang="en-US" sz="1900" b="1"/>
              <a:t>accepted an invalid certificate while web-surfing?</a:t>
            </a:r>
          </a:p>
          <a:p>
            <a:pPr marL="396875" lvl="2" indent="-217488" defTabSz="457200" eaLnBrk="1" hangingPunct="1">
              <a:lnSpc>
                <a:spcPct val="70000"/>
              </a:lnSpc>
              <a:buSzPct val="60000"/>
              <a:buFont typeface="Wingdings"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900" b="1"/>
              <a:t>Do you even know what a valid certificate is?</a:t>
            </a:r>
          </a:p>
          <a:p>
            <a:pPr marL="396875" lvl="1" indent="-217488" defTabSz="457200" eaLnBrk="1" hangingPunct="1">
              <a:lnSpc>
                <a:spcPct val="70000"/>
              </a:lnSpc>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900" b="1"/>
              <a:t>   </a:t>
            </a:r>
          </a:p>
          <a:p>
            <a:pPr marL="396875" lvl="2" indent="-217488" defTabSz="457200" eaLnBrk="1" hangingPunct="1">
              <a:lnSpc>
                <a:spcPct val="70000"/>
              </a:lnSpc>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500" b="1"/>
              <a:t>PKI  can not solve Identify Management</a:t>
            </a:r>
            <a:endParaRPr lang="en-US" sz="900">
              <a:ea typeface="Arial" charset="0"/>
              <a:cs typeface="Arial" charset="0"/>
            </a:endParaRPr>
          </a:p>
          <a:p>
            <a:pPr defTabSz="457200" eaLnBrk="1" hangingPunct="1">
              <a:lnSpc>
                <a:spcPct val="80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900">
              <a:ea typeface="Arial" charset="0"/>
              <a:cs typeface="Arial" charset="0"/>
            </a:endParaRPr>
          </a:p>
          <a:p>
            <a:pPr defTabSz="457200" eaLnBrk="1" hangingPunct="1">
              <a:lnSpc>
                <a:spcPct val="80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900">
                <a:ea typeface="Arial" charset="0"/>
                <a:cs typeface="Arial" charset="0"/>
              </a:rPr>
              <a:t>This is just one Identity problem, there are many more including physical access,time and attendance, medical record access,  DMV, government programs,  even multi-day passes at Disneyworld.  Unifying identies and  certifying the people is the next big thing.. </a:t>
            </a:r>
          </a:p>
          <a:p>
            <a:pPr defTabSz="457200" eaLnBrk="1" hangingPunct="1">
              <a:lnSpc>
                <a:spcPct val="80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900">
              <a:ea typeface="Arial" charset="0"/>
              <a:cs typeface="Arial" charset="0"/>
            </a:endParaRPr>
          </a:p>
          <a:p>
            <a:pPr defTabSz="457200" eaLnBrk="1" hangingPunct="1">
              <a:lnSpc>
                <a:spcPct val="80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900">
              <a:ea typeface="Arial" charset="0"/>
              <a:cs typeface="Arial" charset="0"/>
            </a:endParaRPr>
          </a:p>
          <a:p>
            <a:pPr marL="396875" lvl="2" indent="-217488" defTabSz="457200" eaLnBrk="1" hangingPunct="1">
              <a:lnSpc>
                <a:spcPct val="70000"/>
              </a:lnSpc>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500" b="1"/>
              <a:t>Notes:</a:t>
            </a:r>
          </a:p>
          <a:p>
            <a:pPr marL="396875" lvl="2" indent="-217488" defTabSz="457200" eaLnBrk="1" hangingPunct="1">
              <a:lnSpc>
                <a:spcPct val="70000"/>
              </a:lnSpc>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500" b="1"/>
              <a:t>3.2Billion is from a Garner study.</a:t>
            </a:r>
          </a:p>
          <a:p>
            <a:pPr defTabSz="457200" eaLnBrk="1" hangingPunct="1">
              <a:lnSpc>
                <a:spcPct val="80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900">
              <a:ea typeface="Arial" charset="0"/>
              <a:cs typeface="Arial" charset="0"/>
            </a:endParaRPr>
          </a:p>
          <a:p>
            <a:pPr defTabSz="457200" eaLnBrk="1" hangingPunct="1">
              <a:lnSpc>
                <a:spcPct val="80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900">
              <a:ea typeface="Arial" charset="0"/>
              <a:cs typeface="Arial" charset="0"/>
            </a:endParaRPr>
          </a:p>
          <a:p>
            <a:pPr defTabSz="457200" eaLnBrk="1" hangingPunct="1">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900"/>
          </a:p>
        </p:txBody>
      </p:sp>
      <p:sp>
        <p:nvSpPr>
          <p:cNvPr id="120838" name="Slide Number Placeholder 3"/>
          <p:cNvSpPr txBox="1">
            <a:spLocks noGrp="1"/>
          </p:cNvSpPr>
          <p:nvPr/>
        </p:nvSpPr>
        <p:spPr bwMode="auto">
          <a:xfrm>
            <a:off x="3884613" y="8685213"/>
            <a:ext cx="2970212" cy="455612"/>
          </a:xfrm>
          <a:prstGeom prst="rect">
            <a:avLst/>
          </a:prstGeom>
          <a:noFill/>
          <a:ln w="9525">
            <a:noFill/>
            <a:round/>
            <a:headEnd/>
            <a:tailEnd/>
          </a:ln>
        </p:spPr>
        <p:txBody>
          <a:bodyPr lIns="90000" tIns="46800" rIns="90000" bIns="46800" anchor="b">
            <a:prstTxWarp prst="textNoShape">
              <a:avLst/>
            </a:prstTxWarp>
          </a:bodyPr>
          <a:lstStyle/>
          <a:p>
            <a:pPr algn="r" defTabSz="457200">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859EF786-27C1-8D40-A5BC-588C73048260}" type="slidenum">
              <a:rPr lang="en-US" sz="1200" b="0">
                <a:solidFill>
                  <a:srgbClr val="000000"/>
                </a:solidFill>
                <a:ea typeface="Arial" charset="0"/>
                <a:cs typeface="Arial" charset="0"/>
              </a:rPr>
              <a:pPr algn="r" defTabSz="457200">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86</a:t>
            </a:fld>
            <a:endParaRPr lang="en-US" sz="1200" b="0">
              <a:solidFill>
                <a:srgbClr val="000000"/>
              </a:solidFill>
              <a:ea typeface="Arial" charset="0"/>
              <a:cs typeface="Arial" charset="0"/>
            </a:endParaRPr>
          </a:p>
        </p:txBody>
      </p:sp>
      <p:sp>
        <p:nvSpPr>
          <p:cNvPr id="120839" name="Footer Placeholder 6"/>
          <p:cNvSpPr>
            <a:spLocks noGrp="1"/>
          </p:cNvSpPr>
          <p:nvPr>
            <p:ph type="ftr" sz="quarter" idx="4"/>
          </p:nvPr>
        </p:nvSpPr>
        <p:spPr>
          <a:noFill/>
        </p:spPr>
        <p:txBody>
          <a:bodyPr/>
          <a:lstStyle/>
          <a:p>
            <a:r>
              <a:rPr lang="en-US" smtClean="0"/>
              <a:t>Securics. Inc</a:t>
            </a:r>
          </a:p>
        </p:txBody>
      </p:sp>
      <p:sp>
        <p:nvSpPr>
          <p:cNvPr id="120840" name="Header Placeholder 7"/>
          <p:cNvSpPr>
            <a:spLocks noGrp="1"/>
          </p:cNvSpPr>
          <p:nvPr>
            <p:ph type="hdr" sz="quarter"/>
          </p:nvPr>
        </p:nvSpPr>
        <p:spPr>
          <a:noFill/>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Slide Image Placeholder 1"/>
          <p:cNvSpPr>
            <a:spLocks noGrp="1" noRot="1" noChangeAspect="1"/>
          </p:cNvSpPr>
          <p:nvPr>
            <p:ph type="sldImg"/>
          </p:nvPr>
        </p:nvSpPr>
        <p:spPr>
          <a:ln/>
        </p:spPr>
      </p:sp>
      <p:sp>
        <p:nvSpPr>
          <p:cNvPr id="122883" name="Notes Placeholder 2"/>
          <p:cNvSpPr>
            <a:spLocks noGrp="1"/>
          </p:cNvSpPr>
          <p:nvPr>
            <p:ph type="body" idx="1"/>
          </p:nvPr>
        </p:nvSpPr>
        <p:spPr>
          <a:noFill/>
          <a:ln/>
        </p:spPr>
        <p:txBody>
          <a:bodyPr/>
          <a:lstStyle/>
          <a:p>
            <a:endParaRPr lang="en-US"/>
          </a:p>
        </p:txBody>
      </p:sp>
      <p:sp>
        <p:nvSpPr>
          <p:cNvPr id="122884" name="Slide Number Placeholder 3"/>
          <p:cNvSpPr>
            <a:spLocks noGrp="1"/>
          </p:cNvSpPr>
          <p:nvPr>
            <p:ph type="sldNum" sz="quarter" idx="5"/>
          </p:nvPr>
        </p:nvSpPr>
        <p:spPr>
          <a:noFill/>
        </p:spPr>
        <p:txBody>
          <a:bodyPr/>
          <a:lstStyle/>
          <a:p>
            <a:fld id="{1A809713-40DC-1143-87DA-D99C882585E9}" type="slidenum">
              <a:rPr lang="en-US" smtClean="0"/>
              <a:pPr/>
              <a:t>87</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FE7C4D90-4921-2146-B8BE-2FD00EF08228}" type="slidenum">
              <a:rPr lang="he-IL"/>
              <a:pPr/>
              <a:t>90</a:t>
            </a:fld>
            <a:endParaRPr lang="en-US"/>
          </a:p>
        </p:txBody>
      </p:sp>
      <p:sp>
        <p:nvSpPr>
          <p:cNvPr id="126979" name="Rectangle 2"/>
          <p:cNvSpPr>
            <a:spLocks noRo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ar-sa" smtClean="0">
              <a:latin typeface="Arial" charset="0"/>
              <a:ea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765CBC28-74CC-764A-BA36-D52B9096B6B3}" type="slidenum">
              <a:rPr lang="en-US" sz="1200">
                <a:latin typeface="Arial" charset="0"/>
              </a:rPr>
              <a:pPr algn="r"/>
              <a:t>93</a:t>
            </a:fld>
            <a:endParaRPr lang="en-US" sz="1200">
              <a:latin typeface="Arial" charset="0"/>
            </a:endParaRPr>
          </a:p>
        </p:txBody>
      </p:sp>
      <p:sp>
        <p:nvSpPr>
          <p:cNvPr id="131075" name="Rectangle 2"/>
          <p:cNvSpPr>
            <a:spLocks noRot="1" noChangeArrowheads="1" noTextEdit="1"/>
          </p:cNvSpPr>
          <p:nvPr>
            <p:ph type="sldImg"/>
          </p:nvPr>
        </p:nvSpPr>
        <p:spPr>
          <a:ln/>
        </p:spPr>
      </p:sp>
      <p:sp>
        <p:nvSpPr>
          <p:cNvPr id="20484" name="Rectangle 3"/>
          <p:cNvSpPr>
            <a:spLocks noGrp="1" noChangeArrowheads="1"/>
          </p:cNvSpPr>
          <p:nvPr>
            <p:ph type="body" idx="1"/>
          </p:nvPr>
        </p:nvSpPr>
        <p:spPr>
          <a:ln/>
        </p:spPr>
        <p:txBody>
          <a:bodyPr/>
          <a:lstStyle/>
          <a:p>
            <a:pPr algn="ctr" defTabSz="457200" eaLnBrk="1" hangingPunct="1">
              <a:spcBef>
                <a:spcPts val="700"/>
              </a:spcBef>
              <a:buClr>
                <a:srgbClr val="000000"/>
              </a:buClr>
              <a:buSzPct val="60000"/>
              <a:buFont typeface="Webdings" charset="2"/>
              <a:buNone/>
              <a:defRPr/>
            </a:pPr>
            <a:r>
              <a:rPr lang="en-US" dirty="0" err="1" smtClean="0">
                <a:ea typeface="+mn-ea"/>
                <a:cs typeface="+mn-cs"/>
              </a:rPr>
              <a:t>Thiss</a:t>
            </a:r>
            <a:r>
              <a:rPr lang="en-US" dirty="0" smtClean="0">
                <a:ea typeface="+mn-ea"/>
                <a:cs typeface="+mn-cs"/>
              </a:rPr>
              <a:t> based on </a:t>
            </a:r>
            <a:r>
              <a:rPr lang="en-US" kern="0" dirty="0" smtClean="0">
                <a:solidFill>
                  <a:srgbClr val="000000"/>
                </a:solidFill>
                <a:ea typeface="+mn-ea"/>
                <a:cs typeface="+mn-cs"/>
              </a:rPr>
              <a:t>The PKI </a:t>
            </a:r>
            <a:r>
              <a:rPr lang="en-US" kern="0" dirty="0" err="1" smtClean="0">
                <a:solidFill>
                  <a:srgbClr val="000000"/>
                </a:solidFill>
                <a:ea typeface="+mn-ea"/>
                <a:cs typeface="+mn-cs"/>
              </a:rPr>
              <a:t>LieAttacking</a:t>
            </a:r>
            <a:r>
              <a:rPr lang="en-US" kern="0" dirty="0" smtClean="0">
                <a:solidFill>
                  <a:srgbClr val="000000"/>
                </a:solidFill>
                <a:ea typeface="+mn-ea"/>
                <a:cs typeface="+mn-cs"/>
              </a:rPr>
              <a:t> Certificate Based Authentication</a:t>
            </a:r>
            <a:endParaRPr lang="en-US" sz="2400" kern="0" dirty="0" smtClean="0">
              <a:solidFill>
                <a:srgbClr val="000000"/>
              </a:solidFill>
              <a:ea typeface="+mn-ea"/>
              <a:cs typeface="+mn-cs"/>
            </a:endParaRPr>
          </a:p>
          <a:p>
            <a:pPr algn="ctr" defTabSz="457200" eaLnBrk="1" hangingPunct="1">
              <a:spcBef>
                <a:spcPts val="700"/>
              </a:spcBef>
              <a:buClr>
                <a:srgbClr val="000000"/>
              </a:buClr>
              <a:buSzPct val="60000"/>
              <a:buFont typeface="Webdings" charset="2"/>
              <a:buNone/>
              <a:defRPr/>
            </a:pPr>
            <a:r>
              <a:rPr lang="en-US" kern="0" dirty="0" smtClean="0">
                <a:solidFill>
                  <a:srgbClr val="000000"/>
                </a:solidFill>
                <a:ea typeface="+mn-ea"/>
                <a:cs typeface="+mn-cs"/>
              </a:rPr>
              <a:t> by </a:t>
            </a:r>
            <a:r>
              <a:rPr lang="en-US" b="1" kern="0" dirty="0" err="1" smtClean="0">
                <a:solidFill>
                  <a:srgbClr val="000000"/>
                </a:solidFill>
                <a:ea typeface="+mn-ea"/>
                <a:cs typeface="+mn-cs"/>
              </a:rPr>
              <a:t>Ofer</a:t>
            </a:r>
            <a:r>
              <a:rPr lang="en-US" b="1" kern="0" dirty="0" smtClean="0">
                <a:solidFill>
                  <a:srgbClr val="000000"/>
                </a:solidFill>
                <a:ea typeface="+mn-ea"/>
                <a:cs typeface="+mn-cs"/>
              </a:rPr>
              <a:t> </a:t>
            </a:r>
            <a:r>
              <a:rPr lang="en-US" b="1" kern="0" dirty="0" err="1" smtClean="0">
                <a:solidFill>
                  <a:srgbClr val="000000"/>
                </a:solidFill>
                <a:ea typeface="+mn-ea"/>
                <a:cs typeface="+mn-cs"/>
              </a:rPr>
              <a:t>Maor</a:t>
            </a:r>
            <a:endParaRPr lang="en-US" b="1" kern="0" dirty="0" smtClean="0">
              <a:solidFill>
                <a:srgbClr val="000000"/>
              </a:solidFill>
              <a:ea typeface="+mn-ea"/>
              <a:cs typeface="+mn-cs"/>
            </a:endParaRPr>
          </a:p>
          <a:p>
            <a:pPr algn="ctr" defTabSz="457200" eaLnBrk="1" hangingPunct="1">
              <a:spcBef>
                <a:spcPts val="700"/>
              </a:spcBef>
              <a:buClr>
                <a:srgbClr val="000000"/>
              </a:buClr>
              <a:buSzPct val="60000"/>
              <a:buFont typeface="Webdings" charset="2"/>
              <a:buNone/>
              <a:defRPr/>
            </a:pPr>
            <a:r>
              <a:rPr lang="en-US" b="1" kern="0" dirty="0" smtClean="0">
                <a:solidFill>
                  <a:srgbClr val="000000"/>
                </a:solidFill>
                <a:ea typeface="+mn-ea"/>
                <a:cs typeface="+mn-cs"/>
              </a:rPr>
              <a:t>CTO, </a:t>
            </a:r>
            <a:r>
              <a:rPr lang="en-US" b="1" kern="0" dirty="0" err="1" smtClean="0">
                <a:solidFill>
                  <a:srgbClr val="000000"/>
                </a:solidFill>
                <a:ea typeface="+mn-ea"/>
                <a:cs typeface="+mn-cs"/>
              </a:rPr>
              <a:t>Hacktics</a:t>
            </a:r>
            <a:endParaRPr lang="en-US" b="1" kern="0" dirty="0" smtClean="0">
              <a:solidFill>
                <a:srgbClr val="000000"/>
              </a:solidFill>
              <a:ea typeface="+mn-ea"/>
              <a:cs typeface="+mn-cs"/>
            </a:endParaRPr>
          </a:p>
          <a:p>
            <a:pPr eaLnBrk="1" hangingPunct="1">
              <a:defRPr/>
            </a:pPr>
            <a:r>
              <a:rPr lang="en-US" dirty="0" smtClean="0">
                <a:ea typeface="+mn-ea"/>
                <a:cs typeface="+mn-cs"/>
              </a:rPr>
              <a:t> </a:t>
            </a:r>
          </a:p>
          <a:p>
            <a:pPr eaLnBrk="1" hangingPunct="1">
              <a:defRPr/>
            </a:pPr>
            <a:endParaRPr lang="en-US" dirty="0" smtClean="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88F9C8C8-0215-2347-BD3F-6C030CA7FEC2}" type="slidenum">
              <a:rPr lang="he-IL"/>
              <a:pPr/>
              <a:t>94</a:t>
            </a:fld>
            <a:endParaRPr lang="en-US"/>
          </a:p>
        </p:txBody>
      </p:sp>
      <p:sp>
        <p:nvSpPr>
          <p:cNvPr id="133123" name="Rectangle 2"/>
          <p:cNvSpPr>
            <a:spLocks noRo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ar-sa" smtClean="0">
              <a:latin typeface="Arial" charset="0"/>
              <a:ea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2560DB5C-8714-F149-8E00-029772B2D838}" type="slidenum">
              <a:rPr lang="en-US"/>
              <a:pPr/>
              <a:t>99</a:t>
            </a:fld>
            <a:endParaRPr lang="en-US"/>
          </a:p>
        </p:txBody>
      </p:sp>
      <p:sp>
        <p:nvSpPr>
          <p:cNvPr id="139267" name="Rectangle 2"/>
          <p:cNvSpPr>
            <a:spLocks noChangeArrowheads="1" noTextEdit="1"/>
          </p:cNvSpPr>
          <p:nvPr>
            <p:ph type="sldImg"/>
          </p:nvPr>
        </p:nvSpPr>
        <p:spPr>
          <a:xfrm>
            <a:off x="1144588" y="685800"/>
            <a:ext cx="4572000" cy="3429000"/>
          </a:xfrm>
          <a:solidFill>
            <a:srgbClr val="FFFFFF"/>
          </a:solidFill>
          <a:ln/>
        </p:spPr>
      </p:sp>
      <p:sp>
        <p:nvSpPr>
          <p:cNvPr id="139268" name="Text Box 3"/>
          <p:cNvSpPr>
            <a:spLocks noChangeArrowheads="1"/>
          </p:cNvSpPr>
          <p:nvPr>
            <p:ph type="body" idx="1"/>
          </p:nvPr>
        </p:nvSpPr>
        <p:spPr>
          <a:xfrm>
            <a:off x="685800" y="4344988"/>
            <a:ext cx="5486400" cy="4114800"/>
          </a:xfrm>
          <a:noFill/>
          <a:ln/>
        </p:spPr>
        <p:txBody>
          <a:bodyPr wrap="none" lIns="89739" tIns="44870" rIns="89739" bIns="44870" anchor="ct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41314" name="Rectangle 3"/>
          <p:cNvSpPr>
            <a:spLocks noGrp="1" noChangeArrowheads="1"/>
          </p:cNvSpPr>
          <p:nvPr>
            <p:ph type="dt" sz="quarter" idx="1"/>
          </p:nvPr>
        </p:nvSpPr>
        <p:spPr>
          <a:noFill/>
        </p:spPr>
        <p:txBody>
          <a:bodyPr/>
          <a:lstStyle/>
          <a:p>
            <a:fld id="{489F65AF-24D7-5240-9833-36AECAA15285}" type="datetime1">
              <a:rPr lang="en-US" smtClean="0"/>
              <a:pPr/>
              <a:t>10/8/11</a:t>
            </a:fld>
            <a:endParaRPr lang="en-US" smtClean="0"/>
          </a:p>
        </p:txBody>
      </p:sp>
      <p:sp>
        <p:nvSpPr>
          <p:cNvPr id="141315" name="Rectangle 7"/>
          <p:cNvSpPr>
            <a:spLocks noGrp="1" noChangeArrowheads="1"/>
          </p:cNvSpPr>
          <p:nvPr>
            <p:ph type="sldNum" sz="quarter" idx="5"/>
          </p:nvPr>
        </p:nvSpPr>
        <p:spPr>
          <a:noFill/>
        </p:spPr>
        <p:txBody>
          <a:bodyPr/>
          <a:lstStyle/>
          <a:p>
            <a:fld id="{7BD0C1CB-8D97-5144-8A74-AE2BB9E91534}" type="slidenum">
              <a:rPr lang="en-US"/>
              <a:pPr/>
              <a:t>100</a:t>
            </a:fld>
            <a:endParaRPr lang="en-US"/>
          </a:p>
        </p:txBody>
      </p:sp>
      <p:sp>
        <p:nvSpPr>
          <p:cNvPr id="141316" name="Rectangle 7"/>
          <p:cNvSpPr txBox="1">
            <a:spLocks noGrp="1"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prstTxWarp prst="textNoShape">
              <a:avLst/>
            </a:prstTxWarp>
          </a:bodyPr>
          <a:lstStyle/>
          <a:p>
            <a:pPr algn="r" defTabSz="457200">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FA5A5043-950F-B643-B066-D20C8FF3BAA3}" type="slidenum">
              <a:rPr lang="en-US" sz="1200" b="0">
                <a:solidFill>
                  <a:srgbClr val="000000"/>
                </a:solidFill>
                <a:ea typeface="Arial" charset="0"/>
                <a:cs typeface="Arial" charset="0"/>
              </a:rPr>
              <a:pPr algn="r" defTabSz="457200">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100</a:t>
            </a:fld>
            <a:endParaRPr lang="en-US" sz="1200" b="0">
              <a:solidFill>
                <a:srgbClr val="000000"/>
              </a:solidFill>
              <a:ea typeface="Arial" charset="0"/>
              <a:cs typeface="Arial" charset="0"/>
            </a:endParaRPr>
          </a:p>
        </p:txBody>
      </p:sp>
      <p:sp>
        <p:nvSpPr>
          <p:cNvPr id="141317" name="Text Box 1"/>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prstTxWarp prst="textNoShape">
              <a:avLst/>
            </a:prstTxWarp>
          </a:bodyPr>
          <a:lstStyle/>
          <a:p>
            <a:pPr algn="r" defTabSz="457200">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929B4D2-5703-AE43-90ED-26AD619D95D8}" type="slidenum">
              <a:rPr lang="en-US" sz="1200" b="0">
                <a:solidFill>
                  <a:srgbClr val="000000"/>
                </a:solidFill>
                <a:ea typeface="Arial" charset="0"/>
                <a:cs typeface="Arial" charset="0"/>
              </a:rPr>
              <a:pPr algn="r" defTabSz="457200">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100</a:t>
            </a:fld>
            <a:endParaRPr lang="en-US" sz="1200" b="0">
              <a:solidFill>
                <a:srgbClr val="000000"/>
              </a:solidFill>
              <a:ea typeface="Arial" charset="0"/>
              <a:cs typeface="Arial" charset="0"/>
            </a:endParaRPr>
          </a:p>
        </p:txBody>
      </p:sp>
      <p:sp>
        <p:nvSpPr>
          <p:cNvPr id="141318" name="Text Box 2"/>
          <p:cNvSpPr txBox="1">
            <a:spLocks noChangeArrowheads="1"/>
          </p:cNvSpPr>
          <p:nvPr/>
        </p:nvSpPr>
        <p:spPr bwMode="auto">
          <a:xfrm>
            <a:off x="0" y="8685213"/>
            <a:ext cx="2971800" cy="457200"/>
          </a:xfrm>
          <a:prstGeom prst="rect">
            <a:avLst/>
          </a:prstGeom>
          <a:noFill/>
          <a:ln w="9525">
            <a:noFill/>
            <a:round/>
            <a:headEnd/>
            <a:tailEnd/>
          </a:ln>
        </p:spPr>
        <p:txBody>
          <a:bodyPr lIns="90000" tIns="46800" rIns="90000" bIns="46800" anchor="b">
            <a:prstTxWarp prst="textNoShape">
              <a:avLst/>
            </a:prstTxWarp>
          </a:bodyPr>
          <a:lstStyle/>
          <a:p>
            <a:pPr defTabSz="457200">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b="0">
              <a:solidFill>
                <a:srgbClr val="000000"/>
              </a:solidFill>
              <a:ea typeface="Arial" charset="0"/>
              <a:cs typeface="Arial" charset="0"/>
            </a:endParaRPr>
          </a:p>
        </p:txBody>
      </p:sp>
      <p:sp>
        <p:nvSpPr>
          <p:cNvPr id="141319" name="Text Box 3"/>
          <p:cNvSpPr txBox="1">
            <a:spLocks noChangeArrowheads="1"/>
          </p:cNvSpPr>
          <p:nvPr/>
        </p:nvSpPr>
        <p:spPr bwMode="auto">
          <a:xfrm>
            <a:off x="0" y="0"/>
            <a:ext cx="2971800" cy="457200"/>
          </a:xfrm>
          <a:prstGeom prst="rect">
            <a:avLst/>
          </a:prstGeom>
          <a:noFill/>
          <a:ln w="9525">
            <a:noFill/>
            <a:round/>
            <a:headEnd/>
            <a:tailEnd/>
          </a:ln>
        </p:spPr>
        <p:txBody>
          <a:bodyPr lIns="90000" tIns="46800" rIns="90000" bIns="46800">
            <a:prstTxWarp prst="textNoShape">
              <a:avLst/>
            </a:prstTxWarp>
          </a:bodyPr>
          <a:lstStyle/>
          <a:p>
            <a:pPr defTabSz="457200">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b="0">
              <a:solidFill>
                <a:srgbClr val="000000"/>
              </a:solidFill>
              <a:ea typeface="Arial" charset="0"/>
              <a:cs typeface="Arial" charset="0"/>
            </a:endParaRPr>
          </a:p>
        </p:txBody>
      </p:sp>
      <p:sp>
        <p:nvSpPr>
          <p:cNvPr id="141320" name="Text Box 4"/>
          <p:cNvSpPr txBox="1">
            <a:spLocks noChangeArrowheads="1"/>
          </p:cNvSpPr>
          <p:nvPr/>
        </p:nvSpPr>
        <p:spPr bwMode="auto">
          <a:xfrm>
            <a:off x="3884613" y="0"/>
            <a:ext cx="2971800" cy="457200"/>
          </a:xfrm>
          <a:prstGeom prst="rect">
            <a:avLst/>
          </a:prstGeom>
          <a:noFill/>
          <a:ln w="9525">
            <a:noFill/>
            <a:round/>
            <a:headEnd/>
            <a:tailEnd/>
          </a:ln>
        </p:spPr>
        <p:txBody>
          <a:bodyPr lIns="90000" tIns="46800" rIns="90000" bIns="46800">
            <a:prstTxWarp prst="textNoShape">
              <a:avLst/>
            </a:prstTxWarp>
          </a:bodyPr>
          <a:lstStyle/>
          <a:p>
            <a:pPr algn="r" defTabSz="457200">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b="0">
              <a:solidFill>
                <a:srgbClr val="000000"/>
              </a:solidFill>
              <a:ea typeface="Arial" charset="0"/>
              <a:cs typeface="Arial" charset="0"/>
            </a:endParaRPr>
          </a:p>
        </p:txBody>
      </p:sp>
      <p:sp>
        <p:nvSpPr>
          <p:cNvPr id="141321" name="Text Box 5"/>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a:buClr>
                <a:srgbClr val="000000"/>
              </a:buClr>
              <a:buSzPct val="100000"/>
              <a:buFont typeface="Arial" charset="0"/>
              <a:buNone/>
            </a:pPr>
            <a:endParaRPr lang="en-US" sz="1800" b="0">
              <a:ea typeface="Arial" charset="0"/>
              <a:cs typeface="Arial" charset="0"/>
            </a:endParaRPr>
          </a:p>
        </p:txBody>
      </p:sp>
      <p:sp>
        <p:nvSpPr>
          <p:cNvPr id="141322" name="Rectangle 6"/>
          <p:cNvSpPr>
            <a:spLocks noChangeArrowheads="1"/>
          </p:cNvSpPr>
          <p:nvPr>
            <p:ph type="body"/>
          </p:nvPr>
        </p:nvSpPr>
        <p:spPr>
          <a:xfrm>
            <a:off x="685800" y="4343400"/>
            <a:ext cx="5486400" cy="4114800"/>
          </a:xfrm>
          <a:noFill/>
          <a:ln>
            <a:solidFill>
              <a:srgbClr val="000000"/>
            </a:solidFill>
          </a:ln>
        </p:spPr>
        <p:txBody>
          <a:bodyPr wrap="none" lIns="90000" tIns="46800" rIns="90000" bIns="46800" anchor="ctr"/>
          <a:lstStyle/>
          <a:p>
            <a:pPr eaLnBrk="1" hangingPunct="1"/>
            <a:r>
              <a:rPr lang="en-US"/>
              <a:t>Passwords.. Common and cheap.  But error prone and not very secure </a:t>
            </a:r>
          </a:p>
          <a:p>
            <a:pPr eaLnBrk="1" hangingPunct="1"/>
            <a:r>
              <a:rPr lang="en-US"/>
              <a:t>Smart cards are more secure, but more expensive and inconvenient. Many have been hacked!</a:t>
            </a:r>
          </a:p>
          <a:p>
            <a:pPr eaLnBrk="1" hangingPunct="1"/>
            <a:r>
              <a:rPr lang="en-US"/>
              <a:t>Biometrics.  Easy to use and low cost but ..</a:t>
            </a:r>
          </a:p>
          <a:p>
            <a:pPr eaLnBrk="1" hangingPunct="1"/>
            <a:r>
              <a:rPr lang="en-US"/>
              <a:t>	if your credit card is stolen what do you do?  Cancel it!</a:t>
            </a:r>
          </a:p>
          <a:p>
            <a:pPr eaLnBrk="1" hangingPunct="1"/>
            <a:r>
              <a:rPr lang="en-US"/>
              <a:t>	what happens hen a fingerprint DB with your data is hacked?    Hack off the finger?</a:t>
            </a:r>
          </a:p>
          <a:p>
            <a:pPr eaLnBrk="1" hangingPunct="1"/>
            <a:r>
              <a:rPr lang="en-US"/>
              <a:t>	With 400M “identity/Personal Info” data breaches since 2005 we need revocable biometric technology – its even on the government “research biometric agenda” .  And millions of biometrics has been “sold”.. In 2001 the state of Colorado tried to sell their biometric DB.    </a:t>
            </a:r>
          </a:p>
          <a:p>
            <a:pPr eaLnBrk="1" hangingPunct="1"/>
            <a:endParaRPr lang="en-US"/>
          </a:p>
          <a:p>
            <a:pPr eaLnBrk="1" hangingPunct="1"/>
            <a:r>
              <a:rPr lang="en-US">
                <a:solidFill>
                  <a:srgbClr val="009900"/>
                </a:solidFill>
                <a:ea typeface="Arial" charset="0"/>
                <a:cs typeface="Arial" charset="0"/>
              </a:rPr>
              <a:t>Securics’ revocable BKI technology reduces costs, uniquely solves the biometrics dilemma improving both security and privacy</a:t>
            </a:r>
          </a:p>
          <a:p>
            <a:pPr eaLnBrk="1" hangingPunct="1"/>
            <a:endParaRPr lang="en-US"/>
          </a:p>
          <a:p>
            <a:pPr eaLnBrk="1" hangingPunct="1"/>
            <a:r>
              <a:rPr lang="en-US"/>
              <a:t>	</a:t>
            </a:r>
          </a:p>
          <a:p>
            <a:pPr eaLnBrk="1" hangingPunct="1"/>
            <a:r>
              <a:rPr lang="en-US"/>
              <a:t>	</a:t>
            </a:r>
          </a:p>
          <a:p>
            <a:pPr eaLnBrk="1" hangingPunct="1"/>
            <a:r>
              <a:rPr lang="en-US"/>
              <a:t>	</a:t>
            </a:r>
          </a:p>
        </p:txBody>
      </p:sp>
      <p:sp>
        <p:nvSpPr>
          <p:cNvPr id="141323" name="Footer Placeholder 10"/>
          <p:cNvSpPr>
            <a:spLocks noGrp="1"/>
          </p:cNvSpPr>
          <p:nvPr>
            <p:ph type="ftr" sz="quarter" idx="4"/>
          </p:nvPr>
        </p:nvSpPr>
        <p:spPr>
          <a:noFill/>
        </p:spPr>
        <p:txBody>
          <a:bodyPr/>
          <a:lstStyle/>
          <a:p>
            <a:r>
              <a:rPr lang="en-US" smtClean="0"/>
              <a:t>Securics. Inc</a:t>
            </a:r>
          </a:p>
        </p:txBody>
      </p:sp>
      <p:sp>
        <p:nvSpPr>
          <p:cNvPr id="141324" name="Header Placeholder 11"/>
          <p:cNvSpPr>
            <a:spLocks noGrp="1"/>
          </p:cNvSpPr>
          <p:nvPr>
            <p:ph type="hdr" sz="quarter"/>
          </p:nvPr>
        </p:nvSpPr>
        <p:spPr>
          <a:noFill/>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723DCA17-4C93-B743-9853-382AC086DA4C}" type="slidenum">
              <a:rPr lang="en-US"/>
              <a:pPr/>
              <a:t>103</a:t>
            </a:fld>
            <a:endParaRPr lang="en-US"/>
          </a:p>
        </p:txBody>
      </p:sp>
      <p:sp>
        <p:nvSpPr>
          <p:cNvPr id="145411" name="Text Box 2"/>
          <p:cNvSpPr txBox="1">
            <a:spLocks noChangeArrowheads="1"/>
          </p:cNvSpPr>
          <p:nvPr/>
        </p:nvSpPr>
        <p:spPr bwMode="auto">
          <a:xfrm>
            <a:off x="1144588" y="685800"/>
            <a:ext cx="4572000" cy="34290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145412" name="Text Box 3"/>
          <p:cNvSpPr>
            <a:spLocks noChangeArrowheads="1"/>
          </p:cNvSpPr>
          <p:nvPr>
            <p:ph type="body"/>
          </p:nvPr>
        </p:nvSpPr>
        <p:spPr>
          <a:xfrm>
            <a:off x="912813" y="4344988"/>
            <a:ext cx="5032375" cy="4113212"/>
          </a:xfrm>
          <a:solidFill>
            <a:srgbClr val="FFFFFF"/>
          </a:solidFill>
          <a:ln w="9360">
            <a:solidFill>
              <a:srgbClr val="000000"/>
            </a:solidFill>
          </a:ln>
        </p:spPr>
        <p:txBody>
          <a:bodyPr lIns="90000" tIns="45000" rIns="90000" bIns="45000"/>
          <a:lstStyle/>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ea typeface="DejaVu Sans" pitchFamily="34" charset="2"/>
                <a:cs typeface="DejaVu Sans" pitchFamily="34" charset="2"/>
              </a:rPr>
              <a:t>Why do it</a:t>
            </a:r>
            <a:r>
              <a:rPr lang="en-US">
                <a:ea typeface="DejaVu Sans" pitchFamily="34" charset="2"/>
                <a:cs typeface="DejaVu Sans" pitchFamily="34" charset="2"/>
              </a:rPr>
              <a:t>?  Mostly its convince.. No need to connect to central DB.  If no need for duplicate detection, then its much better if there is no central DB and the cards allow it.</a:t>
            </a:r>
          </a:p>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ea typeface="DejaVu Sans" pitchFamily="34" charset="2"/>
              <a:cs typeface="DejaVu Sans" pitchFamily="34" charset="2"/>
            </a:endParaRPr>
          </a:p>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ea typeface="DejaVu Sans" pitchFamily="34" charset="2"/>
                <a:cs typeface="DejaVu Sans" pitchFamily="34" charset="2"/>
              </a:rPr>
              <a:t>Security ends when unlocked</a:t>
            </a:r>
            <a:r>
              <a:rPr lang="en-US">
                <a:ea typeface="DejaVu Sans" pitchFamily="34" charset="2"/>
                <a:cs typeface="DejaVu Sans" pitchFamily="34" charset="2"/>
              </a:rPr>
              <a:t> by pin. </a:t>
            </a:r>
          </a:p>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ea typeface="DejaVu Sans" pitchFamily="34" charset="2"/>
                <a:cs typeface="DejaVu Sans" pitchFamily="34" charset="2"/>
              </a:rPr>
              <a:t>integrity and privacy of the user's biometric template is only pin-protected. </a:t>
            </a:r>
          </a:p>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ea typeface="DejaVu Sans" pitchFamily="34" charset="2"/>
              <a:cs typeface="DejaVu Sans" pitchFamily="34" charset="2"/>
            </a:endParaRPr>
          </a:p>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ea typeface="DejaVu Sans" pitchFamily="34" charset="2"/>
                <a:cs typeface="DejaVu Sans" pitchFamily="34" charset="2"/>
              </a:rPr>
              <a:t>Could just use USB tokens instead of smartcard</a:t>
            </a:r>
          </a:p>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ea typeface="DejaVu Sans" pitchFamily="34" charset="2"/>
              <a:cs typeface="DejaVu Sans" pitchFamily="34" charset="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A794CBDF-9084-934F-AEFA-D3AFA9C0EB3E}" type="slidenum">
              <a:rPr lang="en-US"/>
              <a:pPr/>
              <a:t>104</a:t>
            </a:fld>
            <a:endParaRPr lang="en-US"/>
          </a:p>
        </p:txBody>
      </p:sp>
      <p:sp>
        <p:nvSpPr>
          <p:cNvPr id="147459" name="Text Box 2"/>
          <p:cNvSpPr txBox="1">
            <a:spLocks noChangeArrowheads="1"/>
          </p:cNvSpPr>
          <p:nvPr/>
        </p:nvSpPr>
        <p:spPr bwMode="auto">
          <a:xfrm>
            <a:off x="1144588" y="685800"/>
            <a:ext cx="4572000" cy="34290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147460" name="Text Box 3"/>
          <p:cNvSpPr>
            <a:spLocks noChangeArrowheads="1"/>
          </p:cNvSpPr>
          <p:nvPr>
            <p:ph type="body"/>
          </p:nvPr>
        </p:nvSpPr>
        <p:spPr>
          <a:xfrm>
            <a:off x="912813" y="4344988"/>
            <a:ext cx="5032375" cy="4113212"/>
          </a:xfrm>
          <a:solidFill>
            <a:srgbClr val="FFFFFF"/>
          </a:solidFill>
          <a:ln w="9360">
            <a:solidFill>
              <a:srgbClr val="000000"/>
            </a:solidFill>
          </a:ln>
        </p:spPr>
        <p:txBody>
          <a:bodyPr lIns="90000" tIns="45000" rIns="90000" bIns="45000"/>
          <a:lstStyle/>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ea typeface="DejaVu Sans" pitchFamily="34" charset="2"/>
                <a:cs typeface="DejaVu Sans" pitchFamily="34" charset="2"/>
              </a:rPr>
              <a:t>Why do it</a:t>
            </a:r>
            <a:r>
              <a:rPr lang="en-US">
                <a:ea typeface="DejaVu Sans" pitchFamily="34" charset="2"/>
                <a:cs typeface="DejaVu Sans" pitchFamily="34" charset="2"/>
              </a:rPr>
              <a:t>?  Mostly its convince.. No need to connect to central DB.  If no need for duplicate detection, then its much better if there is no central DB and the cards allow it.</a:t>
            </a:r>
          </a:p>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ea typeface="DejaVu Sans" pitchFamily="34" charset="2"/>
              <a:cs typeface="DejaVu Sans" pitchFamily="34" charset="2"/>
            </a:endParaRPr>
          </a:p>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ea typeface="DejaVu Sans" pitchFamily="34" charset="2"/>
                <a:cs typeface="DejaVu Sans" pitchFamily="34" charset="2"/>
              </a:rPr>
              <a:t>Security ends when unlocked</a:t>
            </a:r>
            <a:r>
              <a:rPr lang="en-US">
                <a:ea typeface="DejaVu Sans" pitchFamily="34" charset="2"/>
                <a:cs typeface="DejaVu Sans" pitchFamily="34" charset="2"/>
              </a:rPr>
              <a:t> by pin. </a:t>
            </a:r>
          </a:p>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ea typeface="DejaVu Sans" pitchFamily="34" charset="2"/>
                <a:cs typeface="DejaVu Sans" pitchFamily="34" charset="2"/>
              </a:rPr>
              <a:t>integrity and privacy of the user's biometric template is only pin-protected. </a:t>
            </a:r>
          </a:p>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ea typeface="DejaVu Sans" pitchFamily="34" charset="2"/>
              <a:cs typeface="DejaVu Sans" pitchFamily="34" charset="2"/>
            </a:endParaRPr>
          </a:p>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ea typeface="DejaVu Sans" pitchFamily="34" charset="2"/>
                <a:cs typeface="DejaVu Sans" pitchFamily="34" charset="2"/>
              </a:rPr>
              <a:t>Could just use USB tokens instead of smartcard</a:t>
            </a:r>
          </a:p>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ea typeface="DejaVu Sans" pitchFamily="34" charset="2"/>
              <a:cs typeface="DejaVu Sans" pitchFamily="34" charset="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C2E49AB7-BFB5-1E4D-A3BB-470F530DE912}" type="slidenum">
              <a:rPr lang="en-US"/>
              <a:pPr/>
              <a:t>5</a:t>
            </a:fld>
            <a:endParaRPr lang="en-US"/>
          </a:p>
        </p:txBody>
      </p:sp>
      <p:sp>
        <p:nvSpPr>
          <p:cNvPr id="28675" name="Rectangle 2"/>
          <p:cNvSpPr>
            <a:spLocks noChangeArrowheads="1" noTextEdit="1"/>
          </p:cNvSpPr>
          <p:nvPr>
            <p:ph type="sldImg"/>
          </p:nvPr>
        </p:nvSpPr>
        <p:spPr>
          <a:solidFill>
            <a:srgbClr val="FFFFFF"/>
          </a:solidFill>
          <a:ln/>
        </p:spPr>
      </p:sp>
      <p:sp>
        <p:nvSpPr>
          <p:cNvPr id="28676"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4538C269-E806-CC4F-A08E-1B982287B2FB}" type="slidenum">
              <a:rPr lang="en-US"/>
              <a:pPr/>
              <a:t>105</a:t>
            </a:fld>
            <a:endParaRPr lang="en-US"/>
          </a:p>
        </p:txBody>
      </p:sp>
      <p:sp>
        <p:nvSpPr>
          <p:cNvPr id="14950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149508" name="Text Box 3"/>
          <p:cNvSpPr>
            <a:spLocks noChangeArrowheads="1"/>
          </p:cNvSpPr>
          <p:nvPr>
            <p:ph type="body"/>
          </p:nvPr>
        </p:nvSpPr>
        <p:spPr>
          <a:noFill/>
          <a:ln/>
        </p:spPr>
        <p:txBody>
          <a:bodyPr lIns="93240" tIns="46440" rIns="93240" bIns="46440"/>
          <a:lstStyle/>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ea typeface="DejaVu Sans" pitchFamily="34" charset="2"/>
                <a:cs typeface="DejaVu Sans" pitchFamily="34" charset="2"/>
              </a:rPr>
              <a:t>Claims of enhanced privacy are simply wrong, they are marketing ploy to sell higher-end card suitable for MOC processing.</a:t>
            </a:r>
          </a:p>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ea typeface="DejaVu Sans" pitchFamily="34" charset="2"/>
              <a:cs typeface="DejaVu Sans" pitchFamily="34" charset="2"/>
            </a:endParaRPr>
          </a:p>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ea typeface="DejaVu Sans" pitchFamily="34" charset="2"/>
                <a:cs typeface="DejaVu Sans" pitchFamily="34" charset="2"/>
              </a:rPr>
              <a:t>New problem which is the “yes” card that allows multipe (all) people to authenticate against it.</a:t>
            </a:r>
          </a:p>
          <a:p>
            <a:pPr defTabSz="457200"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ea typeface="DejaVu Sans" pitchFamily="34" charset="2"/>
              <a:cs typeface="DejaVu Sans" pitchFamily="34" charset="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2"/>
          <p:cNvSpPr>
            <a:spLocks noChangeArrowheads="1"/>
          </p:cNvSpPr>
          <p:nvPr>
            <p:ph type="sldImg"/>
          </p:nvPr>
        </p:nvSpPr>
        <p:spPr>
          <a:solidFill>
            <a:srgbClr val="FFFFFF"/>
          </a:solidFill>
          <a:ln/>
        </p:spPr>
      </p:sp>
      <p:sp>
        <p:nvSpPr>
          <p:cNvPr id="153603"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99DFD078-9456-0444-AE7F-E1BC2C4791DC}" type="slidenum">
              <a:rPr lang="en-US"/>
              <a:pPr/>
              <a:t>109</a:t>
            </a:fld>
            <a:endParaRPr lang="en-US"/>
          </a:p>
        </p:txBody>
      </p:sp>
      <p:sp>
        <p:nvSpPr>
          <p:cNvPr id="155651" name="Rectangle 2"/>
          <p:cNvSpPr>
            <a:spLocks noChangeArrowheads="1" noTextEdit="1"/>
          </p:cNvSpPr>
          <p:nvPr>
            <p:ph type="sldImg"/>
          </p:nvPr>
        </p:nvSpPr>
        <p:spPr>
          <a:xfrm>
            <a:off x="1144588" y="685800"/>
            <a:ext cx="4572000" cy="3429000"/>
          </a:xfrm>
          <a:solidFill>
            <a:srgbClr val="FFFFFF"/>
          </a:solidFill>
          <a:ln/>
        </p:spPr>
      </p:sp>
      <p:sp>
        <p:nvSpPr>
          <p:cNvPr id="155652" name="Text Box 3"/>
          <p:cNvSpPr>
            <a:spLocks noChangeArrowheads="1"/>
          </p:cNvSpPr>
          <p:nvPr>
            <p:ph type="body" idx="1"/>
          </p:nvPr>
        </p:nvSpPr>
        <p:spPr>
          <a:xfrm>
            <a:off x="685800" y="4344988"/>
            <a:ext cx="5486400" cy="4114800"/>
          </a:xfrm>
          <a:noFill/>
          <a:ln/>
        </p:spPr>
        <p:txBody>
          <a:bodyPr wrap="none" lIns="89739" tIns="44870" rIns="89739" bIns="44870" anchor="ctr"/>
          <a:lstStyle/>
          <a:p>
            <a:pPr eaLnBrk="1" hangingPunct="1"/>
            <a:r>
              <a:rPr lang="en-US"/>
              <a:t>The overall Biotope process</a:t>
            </a:r>
          </a:p>
          <a:p>
            <a:pPr eaLnBrk="1" hangingPunct="1"/>
            <a:endParaRPr lang="en-US"/>
          </a:p>
          <a:p>
            <a:pPr eaLnBrk="1" hangingPunct="1"/>
            <a:r>
              <a:rPr lang="en-US"/>
              <a:t>Important is that it matches in encoded space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4CCAD86C-65DC-114F-9611-F98D7166ABDD}" type="slidenum">
              <a:rPr lang="en-US"/>
              <a:pPr/>
              <a:t>115</a:t>
            </a:fld>
            <a:endParaRPr lang="en-US"/>
          </a:p>
        </p:txBody>
      </p:sp>
      <p:sp>
        <p:nvSpPr>
          <p:cNvPr id="162819" name="Text Box 1"/>
          <p:cNvSpPr>
            <a:spLocks noChangeArrowheads="1"/>
          </p:cNvSpPr>
          <p:nvPr>
            <p:ph type="sldImg"/>
          </p:nvPr>
        </p:nvSpPr>
        <p:spPr>
          <a:xfrm>
            <a:off x="1144588" y="693738"/>
            <a:ext cx="4565650" cy="3425825"/>
          </a:xfrm>
          <a:solidFill>
            <a:srgbClr val="FFFFFF"/>
          </a:solidFill>
          <a:ln/>
        </p:spPr>
      </p:sp>
      <p:sp>
        <p:nvSpPr>
          <p:cNvPr id="162820" name="Text Box 2"/>
          <p:cNvSpPr>
            <a:spLocks noChangeArrowheads="1"/>
          </p:cNvSpPr>
          <p:nvPr>
            <p:ph type="body" idx="1"/>
          </p:nvPr>
        </p:nvSpPr>
        <p:spPr>
          <a:xfrm>
            <a:off x="684213" y="4341813"/>
            <a:ext cx="5486400" cy="4032250"/>
          </a:xfrm>
          <a:noFill/>
          <a:ln/>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AE436D4B-AFF3-4D4A-B0B8-C410519B670C}" type="slidenum">
              <a:rPr lang="en-US"/>
              <a:pPr/>
              <a:t>117</a:t>
            </a:fld>
            <a:endParaRPr lang="en-US"/>
          </a:p>
        </p:txBody>
      </p:sp>
      <p:sp>
        <p:nvSpPr>
          <p:cNvPr id="165891" name="Text Box 1"/>
          <p:cNvSpPr>
            <a:spLocks noChangeArrowheads="1"/>
          </p:cNvSpPr>
          <p:nvPr>
            <p:ph type="sldImg"/>
          </p:nvPr>
        </p:nvSpPr>
        <p:spPr>
          <a:xfrm>
            <a:off x="1144588" y="693738"/>
            <a:ext cx="4565650" cy="3425825"/>
          </a:xfrm>
          <a:solidFill>
            <a:srgbClr val="FFFFFF"/>
          </a:solidFill>
          <a:ln/>
        </p:spPr>
      </p:sp>
      <p:sp>
        <p:nvSpPr>
          <p:cNvPr id="165892" name="Text Box 2"/>
          <p:cNvSpPr>
            <a:spLocks noChangeArrowheads="1"/>
          </p:cNvSpPr>
          <p:nvPr>
            <p:ph type="body" idx="1"/>
          </p:nvPr>
        </p:nvSpPr>
        <p:spPr>
          <a:xfrm>
            <a:off x="684213" y="4341813"/>
            <a:ext cx="5486400" cy="4032250"/>
          </a:xfrm>
          <a:noFill/>
          <a:ln/>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32408734-F403-F94B-ACEC-6702B85BBC85}" type="slidenum">
              <a:rPr lang="en-US"/>
              <a:pPr/>
              <a:t>118</a:t>
            </a:fld>
            <a:endParaRPr lang="en-US"/>
          </a:p>
        </p:txBody>
      </p:sp>
      <p:sp>
        <p:nvSpPr>
          <p:cNvPr id="167939" name="Text Box 1"/>
          <p:cNvSpPr>
            <a:spLocks noChangeArrowheads="1"/>
          </p:cNvSpPr>
          <p:nvPr>
            <p:ph type="sldImg"/>
          </p:nvPr>
        </p:nvSpPr>
        <p:spPr>
          <a:xfrm>
            <a:off x="1144588" y="693738"/>
            <a:ext cx="4565650" cy="3425825"/>
          </a:xfrm>
          <a:solidFill>
            <a:srgbClr val="FFFFFF"/>
          </a:solidFill>
          <a:ln/>
        </p:spPr>
      </p:sp>
      <p:sp>
        <p:nvSpPr>
          <p:cNvPr id="167940" name="Text Box 2"/>
          <p:cNvSpPr>
            <a:spLocks noChangeArrowheads="1"/>
          </p:cNvSpPr>
          <p:nvPr>
            <p:ph type="body" idx="1"/>
          </p:nvPr>
        </p:nvSpPr>
        <p:spPr>
          <a:xfrm>
            <a:off x="684213" y="4341813"/>
            <a:ext cx="5486400" cy="4032250"/>
          </a:xfrm>
          <a:noFill/>
          <a:ln/>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E0E8B6E0-C716-B647-A9EB-DE1F399893C5}" type="slidenum">
              <a:rPr lang="en-US"/>
              <a:pPr/>
              <a:t>119</a:t>
            </a:fld>
            <a:endParaRPr lang="en-US"/>
          </a:p>
        </p:txBody>
      </p:sp>
      <p:sp>
        <p:nvSpPr>
          <p:cNvPr id="169987" name="Text Box 1"/>
          <p:cNvSpPr>
            <a:spLocks noChangeArrowheads="1"/>
          </p:cNvSpPr>
          <p:nvPr>
            <p:ph type="sldImg"/>
          </p:nvPr>
        </p:nvSpPr>
        <p:spPr>
          <a:xfrm>
            <a:off x="1144588" y="693738"/>
            <a:ext cx="4567237" cy="3427412"/>
          </a:xfrm>
          <a:solidFill>
            <a:srgbClr val="FFFFFF"/>
          </a:solidFill>
          <a:ln/>
        </p:spPr>
      </p:sp>
      <p:sp>
        <p:nvSpPr>
          <p:cNvPr id="169988" name="Text Box 2"/>
          <p:cNvSpPr>
            <a:spLocks noChangeArrowheads="1"/>
          </p:cNvSpPr>
          <p:nvPr>
            <p:ph type="body" idx="1"/>
          </p:nvPr>
        </p:nvSpPr>
        <p:spPr>
          <a:xfrm>
            <a:off x="684213" y="4341813"/>
            <a:ext cx="5486400" cy="4114800"/>
          </a:xfrm>
          <a:noFill/>
          <a:ln/>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D4386283-3B1D-9E41-B005-E48E58696974}" type="slidenum">
              <a:rPr lang="en-US"/>
              <a:pPr/>
              <a:t>121</a:t>
            </a:fld>
            <a:endParaRPr lang="en-US"/>
          </a:p>
        </p:txBody>
      </p:sp>
      <p:sp>
        <p:nvSpPr>
          <p:cNvPr id="173059" name="Text Box 1"/>
          <p:cNvSpPr>
            <a:spLocks noChangeArrowheads="1"/>
          </p:cNvSpPr>
          <p:nvPr>
            <p:ph type="sldImg"/>
          </p:nvPr>
        </p:nvSpPr>
        <p:spPr>
          <a:xfrm>
            <a:off x="1144588" y="693738"/>
            <a:ext cx="4565650" cy="3425825"/>
          </a:xfrm>
          <a:solidFill>
            <a:srgbClr val="FFFFFF"/>
          </a:solidFill>
          <a:ln/>
        </p:spPr>
      </p:sp>
      <p:sp>
        <p:nvSpPr>
          <p:cNvPr id="173060" name="Text Box 2"/>
          <p:cNvSpPr>
            <a:spLocks noChangeArrowheads="1"/>
          </p:cNvSpPr>
          <p:nvPr>
            <p:ph type="body" idx="1"/>
          </p:nvPr>
        </p:nvSpPr>
        <p:spPr>
          <a:xfrm>
            <a:off x="684213" y="4341813"/>
            <a:ext cx="5486400" cy="4032250"/>
          </a:xfrm>
          <a:noFill/>
          <a:ln/>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C4E23D49-CA6D-8E4E-BB16-B19CA4B7FF00}" type="slidenum">
              <a:rPr lang="en-US"/>
              <a:pPr/>
              <a:t>122</a:t>
            </a:fld>
            <a:endParaRPr lang="en-US"/>
          </a:p>
        </p:txBody>
      </p:sp>
      <p:sp>
        <p:nvSpPr>
          <p:cNvPr id="175107" name="Text Box 1"/>
          <p:cNvSpPr>
            <a:spLocks noChangeArrowheads="1"/>
          </p:cNvSpPr>
          <p:nvPr>
            <p:ph type="sldImg"/>
          </p:nvPr>
        </p:nvSpPr>
        <p:spPr>
          <a:xfrm>
            <a:off x="1144588" y="693738"/>
            <a:ext cx="4565650" cy="3425825"/>
          </a:xfrm>
          <a:solidFill>
            <a:srgbClr val="FFFFFF"/>
          </a:solidFill>
          <a:ln/>
        </p:spPr>
      </p:sp>
      <p:sp>
        <p:nvSpPr>
          <p:cNvPr id="175108" name="Text Box 2"/>
          <p:cNvSpPr>
            <a:spLocks noChangeArrowheads="1"/>
          </p:cNvSpPr>
          <p:nvPr>
            <p:ph type="body" idx="1"/>
          </p:nvPr>
        </p:nvSpPr>
        <p:spPr>
          <a:xfrm>
            <a:off x="684213" y="4341813"/>
            <a:ext cx="5486400" cy="4032250"/>
          </a:xfrm>
          <a:noFill/>
          <a:ln/>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35E4D659-1C67-BF4B-B96E-8D4269512F80}" type="slidenum">
              <a:rPr lang="en-US"/>
              <a:pPr/>
              <a:t>123</a:t>
            </a:fld>
            <a:endParaRPr lang="en-US"/>
          </a:p>
        </p:txBody>
      </p:sp>
      <p:sp>
        <p:nvSpPr>
          <p:cNvPr id="177155" name="Text Box 1"/>
          <p:cNvSpPr>
            <a:spLocks noChangeArrowheads="1"/>
          </p:cNvSpPr>
          <p:nvPr>
            <p:ph type="sldImg"/>
          </p:nvPr>
        </p:nvSpPr>
        <p:spPr>
          <a:xfrm>
            <a:off x="1144588" y="693738"/>
            <a:ext cx="4565650" cy="3425825"/>
          </a:xfrm>
          <a:solidFill>
            <a:srgbClr val="FFFFFF"/>
          </a:solidFill>
          <a:ln/>
        </p:spPr>
      </p:sp>
      <p:sp>
        <p:nvSpPr>
          <p:cNvPr id="177156" name="Text Box 2"/>
          <p:cNvSpPr>
            <a:spLocks noChangeArrowheads="1"/>
          </p:cNvSpPr>
          <p:nvPr>
            <p:ph type="body" idx="1"/>
          </p:nvPr>
        </p:nvSpPr>
        <p:spPr>
          <a:xfrm>
            <a:off x="684213" y="4341813"/>
            <a:ext cx="5486400" cy="4032250"/>
          </a:xfrm>
          <a:noFill/>
          <a:ln/>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A1EE9737-7A6C-5D42-B312-A02DB840A2B1}" type="slidenum">
              <a:rPr lang="en-US"/>
              <a:pPr/>
              <a:t>6</a:t>
            </a:fld>
            <a:endParaRPr lang="en-US"/>
          </a:p>
        </p:txBody>
      </p:sp>
      <p:sp>
        <p:nvSpPr>
          <p:cNvPr id="30723" name="Rectangle 2"/>
          <p:cNvSpPr>
            <a:spLocks noChangeArrowheads="1" noTextEdit="1"/>
          </p:cNvSpPr>
          <p:nvPr>
            <p:ph type="sldImg"/>
          </p:nvPr>
        </p:nvSpPr>
        <p:spPr>
          <a:solidFill>
            <a:srgbClr val="FFFFFF"/>
          </a:solidFill>
          <a:ln/>
        </p:spPr>
      </p:sp>
      <p:sp>
        <p:nvSpPr>
          <p:cNvPr id="30724"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691F27ED-4CAC-1E43-8C87-A93C2797037B}" type="slidenum">
              <a:rPr lang="en-US"/>
              <a:pPr/>
              <a:t>126</a:t>
            </a:fld>
            <a:endParaRPr lang="en-US"/>
          </a:p>
        </p:txBody>
      </p:sp>
      <p:sp>
        <p:nvSpPr>
          <p:cNvPr id="181251" name="Rectangle 2"/>
          <p:cNvSpPr>
            <a:spLocks noChangeArrowheads="1"/>
          </p:cNvSpPr>
          <p:nvPr>
            <p:ph type="sldImg"/>
          </p:nvPr>
        </p:nvSpPr>
        <p:spPr>
          <a:solidFill>
            <a:srgbClr val="FFFFFF"/>
          </a:solidFill>
          <a:ln/>
        </p:spPr>
      </p:sp>
      <p:sp>
        <p:nvSpPr>
          <p:cNvPr id="181252"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75395251-9D2A-BD45-9E20-C5D7F589DAC6}" type="slidenum">
              <a:rPr lang="en-US"/>
              <a:pPr/>
              <a:t>127</a:t>
            </a:fld>
            <a:endParaRPr lang="en-US"/>
          </a:p>
        </p:txBody>
      </p:sp>
      <p:sp>
        <p:nvSpPr>
          <p:cNvPr id="183299" name="Rectangle 2"/>
          <p:cNvSpPr>
            <a:spLocks noChangeArrowheads="1"/>
          </p:cNvSpPr>
          <p:nvPr>
            <p:ph type="sldImg"/>
          </p:nvPr>
        </p:nvSpPr>
        <p:spPr>
          <a:solidFill>
            <a:srgbClr val="FFFFFF"/>
          </a:solidFill>
          <a:ln/>
        </p:spPr>
      </p:sp>
      <p:sp>
        <p:nvSpPr>
          <p:cNvPr id="183300"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69C16F77-6793-3A45-AA94-67B48CBBA6D7}" type="slidenum">
              <a:rPr lang="en-US"/>
              <a:pPr/>
              <a:t>10</a:t>
            </a:fld>
            <a:endParaRPr lang="en-US"/>
          </a:p>
        </p:txBody>
      </p:sp>
      <p:sp>
        <p:nvSpPr>
          <p:cNvPr id="35843" name="Rectangle 2"/>
          <p:cNvSpPr>
            <a:spLocks noChangeArrowheads="1" noTextEdit="1"/>
          </p:cNvSpPr>
          <p:nvPr>
            <p:ph type="sldImg"/>
          </p:nvPr>
        </p:nvSpPr>
        <p:spPr>
          <a:solidFill>
            <a:srgbClr val="FFFFFF"/>
          </a:solidFill>
          <a:ln/>
        </p:spPr>
      </p:sp>
      <p:sp>
        <p:nvSpPr>
          <p:cNvPr id="35844"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4CC1F5A5-8C8B-6D40-94D5-A2086656B000}" type="slidenum">
              <a:rPr lang="en-US"/>
              <a:pPr/>
              <a:t>15</a:t>
            </a:fld>
            <a:endParaRPr lang="en-US"/>
          </a:p>
        </p:txBody>
      </p:sp>
      <p:sp>
        <p:nvSpPr>
          <p:cNvPr id="41987" name="Rectangle 2"/>
          <p:cNvSpPr>
            <a:spLocks noChangeArrowheads="1" noTextEdit="1"/>
          </p:cNvSpPr>
          <p:nvPr>
            <p:ph type="sldImg"/>
          </p:nvPr>
        </p:nvSpPr>
        <p:spPr>
          <a:solidFill>
            <a:srgbClr val="FFFFFF"/>
          </a:solidFill>
          <a:ln/>
        </p:spPr>
      </p:sp>
      <p:sp>
        <p:nvSpPr>
          <p:cNvPr id="41988" name="Rectangle 3"/>
          <p:cNvSpPr>
            <a:spLocks noChangeArrowheads="1"/>
          </p:cNvSpPr>
          <p:nvPr>
            <p:ph type="body" idx="1"/>
          </p:nvPr>
        </p:nvSpPr>
        <p:spPr>
          <a:solidFill>
            <a:srgbClr val="FFFFFF"/>
          </a:solidFill>
          <a:ln>
            <a:solidFill>
              <a:srgbClr val="000000"/>
            </a:solidFill>
          </a:ln>
        </p:spPr>
        <p:txBody>
          <a:bodyPr lIns="89758" tIns="44879" rIns="89758" bIns="44879"/>
          <a:lstStyle/>
          <a:p>
            <a:pPr eaLnBrk="1" hangingPunct="1"/>
            <a:r>
              <a:rPr lang="en-US"/>
              <a:t>Security’s commonly accepted definition is:</a:t>
            </a:r>
          </a:p>
          <a:p>
            <a:pPr eaLnBrk="1" hangingPunct="1"/>
            <a:r>
              <a:rPr lang="en-US"/>
              <a:t>Authentication, ensuring that a person is who he or she says,</a:t>
            </a:r>
          </a:p>
          <a:p>
            <a:pPr eaLnBrk="1" hangingPunct="1"/>
            <a:r>
              <a:rPr lang="en-US"/>
              <a:t>Data integrity, ensuring the information on a person is accurate and up to date</a:t>
            </a:r>
          </a:p>
          <a:p>
            <a:pPr eaLnBrk="1" hangingPunct="1"/>
            <a:r>
              <a:rPr lang="en-US"/>
              <a:t>Confidentiality,  ensuring that information can only be accessed under proper authority and controls and</a:t>
            </a:r>
          </a:p>
          <a:p>
            <a:pPr eaLnBrk="1" hangingPunct="1"/>
            <a:r>
              <a:rPr lang="en-US"/>
              <a:t>Non-Repudiation, ensuring that a person cannot renege.</a:t>
            </a:r>
          </a:p>
          <a:p>
            <a:pPr eaLnBrk="1" hangingPunct="1"/>
            <a:r>
              <a:rPr lang="en-US"/>
              <a:t>Security involves the world of </a:t>
            </a:r>
          </a:p>
          <a:p>
            <a:pPr eaLnBrk="1" hangingPunct="1">
              <a:buFontTx/>
              <a:buChar char="-"/>
            </a:pPr>
            <a:r>
              <a:rPr lang="en-US"/>
              <a:t>Public key encryption, digital signatures, certification authorities</a:t>
            </a:r>
          </a:p>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2"/>
          <p:cNvSpPr>
            <a:spLocks noChangeArrowheads="1" noTextEdit="1"/>
          </p:cNvSpPr>
          <p:nvPr>
            <p:ph type="sldImg"/>
          </p:nvPr>
        </p:nvSpPr>
        <p:spPr>
          <a:solidFill>
            <a:srgbClr val="FFFFFF"/>
          </a:solidFill>
          <a:ln/>
        </p:spPr>
      </p:sp>
      <p:sp>
        <p:nvSpPr>
          <p:cNvPr id="72707"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1026"/>
          <p:cNvSpPr>
            <a:spLocks noChangeArrowheads="1" noTextEdit="1"/>
          </p:cNvSpPr>
          <p:nvPr>
            <p:ph type="sldImg"/>
          </p:nvPr>
        </p:nvSpPr>
        <p:spPr>
          <a:xfrm>
            <a:off x="1135063" y="703263"/>
            <a:ext cx="4587875" cy="3441700"/>
          </a:xfrm>
          <a:solidFill>
            <a:srgbClr val="FFFFFF"/>
          </a:solidFill>
          <a:ln/>
        </p:spPr>
      </p:sp>
      <p:sp>
        <p:nvSpPr>
          <p:cNvPr id="78851" name="Rectangle 1027"/>
          <p:cNvSpPr>
            <a:spLocks noChangeArrowheads="1"/>
          </p:cNvSpPr>
          <p:nvPr>
            <p:ph type="body" idx="1"/>
          </p:nvPr>
        </p:nvSpPr>
        <p:spPr>
          <a:xfrm>
            <a:off x="925513" y="4354513"/>
            <a:ext cx="5006975" cy="4075112"/>
          </a:xfrm>
          <a:solidFill>
            <a:srgbClr val="FFFFFF"/>
          </a:solidFill>
          <a:ln>
            <a:solidFill>
              <a:srgbClr val="000000"/>
            </a:solidFill>
          </a:ln>
        </p:spPr>
        <p:txBody>
          <a:bodyPr lIns="89730" tIns="44865" rIns="89730" bIns="44865"/>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EAB808C5-A615-C24C-9057-B1344363C7D5}" type="slidenum">
              <a:rPr lang="en-US"/>
              <a:pPr/>
              <a:t>73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09C03F40-C97B-E34C-AF8D-22882721C7AB}" type="slidenum">
              <a:rPr lang="en-US"/>
              <a:pPr/>
              <a:t>76</a:t>
            </a:fld>
            <a:endParaRPr lang="en-US"/>
          </a:p>
        </p:txBody>
      </p:sp>
      <p:sp>
        <p:nvSpPr>
          <p:cNvPr id="108547" name="Rectangle 2"/>
          <p:cNvSpPr>
            <a:spLocks noChangeArrowheads="1"/>
          </p:cNvSpPr>
          <p:nvPr>
            <p:ph type="sldImg"/>
          </p:nvPr>
        </p:nvSpPr>
        <p:spPr>
          <a:solidFill>
            <a:srgbClr val="FFFFFF"/>
          </a:solidFill>
          <a:ln/>
        </p:spPr>
      </p:sp>
      <p:sp>
        <p:nvSpPr>
          <p:cNvPr id="108548"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059" indent="0" algn="ctr">
              <a:buNone/>
              <a:defRPr/>
            </a:lvl2pPr>
            <a:lvl3pPr marL="914116" indent="0" algn="ctr">
              <a:buNone/>
              <a:defRPr/>
            </a:lvl3pPr>
            <a:lvl4pPr marL="1371174" indent="0" algn="ctr">
              <a:buNone/>
              <a:defRPr/>
            </a:lvl4pPr>
            <a:lvl5pPr marL="1828231" indent="0" algn="ctr">
              <a:buNone/>
              <a:defRPr/>
            </a:lvl5pPr>
            <a:lvl6pPr marL="2285289" indent="0" algn="ctr">
              <a:buNone/>
              <a:defRPr/>
            </a:lvl6pPr>
            <a:lvl7pPr marL="2742346" indent="0" algn="ctr">
              <a:buNone/>
              <a:defRPr/>
            </a:lvl7pPr>
            <a:lvl8pPr marL="3199404" indent="0" algn="ctr">
              <a:buNone/>
              <a:defRPr/>
            </a:lvl8pPr>
            <a:lvl9pPr marL="3656462" indent="0" algn="ctr">
              <a:buNone/>
              <a:defRPr/>
            </a:lvl9pPr>
          </a:lstStyle>
          <a:p>
            <a:r>
              <a:rPr lang="en-US" smtClean="0"/>
              <a:t>Click to edit Master subtitle style</a:t>
            </a:r>
            <a:endParaRPr lang="en-US"/>
          </a:p>
        </p:txBody>
      </p:sp>
    </p:spTree>
  </p:cSld>
  <p:clrMapOvr>
    <a:masterClrMapping/>
  </p:clrMapOvr>
  <p:transition advTm="16720"/>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Tm="16720"/>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095500" cy="65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34100" cy="655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Tm="16720"/>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382000" cy="655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Tm="16720"/>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3400" y="2"/>
            <a:ext cx="80772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1148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724400" y="1066800"/>
            <a:ext cx="4114800" cy="5486400"/>
          </a:xfrm>
        </p:spPr>
        <p:txBody>
          <a:bodyPr/>
          <a:lstStyle/>
          <a:p>
            <a:pPr lvl="0"/>
            <a:endParaRPr lang="en-US" noProof="0" smtClean="0"/>
          </a:p>
        </p:txBody>
      </p:sp>
    </p:spTree>
  </p:cSld>
  <p:clrMapOvr>
    <a:masterClrMapping/>
  </p:clrMapOvr>
  <p:transition advTm="16720"/>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2"/>
            <a:ext cx="80772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83820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886200"/>
            <a:ext cx="83820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Tm="16720"/>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2"/>
            <a:ext cx="80772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6800"/>
            <a:ext cx="83820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886200"/>
            <a:ext cx="83820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Tm="16720"/>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33400" y="2"/>
            <a:ext cx="80772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1148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724400" y="1066800"/>
            <a:ext cx="4114800" cy="5486400"/>
          </a:xfrm>
        </p:spPr>
        <p:txBody>
          <a:bodyPr/>
          <a:lstStyle/>
          <a:p>
            <a:pPr lvl="0"/>
            <a:endParaRPr lang="en-US" noProof="0" smtClean="0"/>
          </a:p>
        </p:txBody>
      </p:sp>
    </p:spTree>
  </p:cSld>
  <p:clrMapOvr>
    <a:masterClrMapping/>
  </p:clrMapOvr>
  <p:transition advTm="16720"/>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478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3"/>
            <a:ext cx="38100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1"/>
            <a:ext cx="38100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vert="horz" wrap="square" lIns="91410" tIns="45706" rIns="91410" bIns="45706" numCol="1" anchor="t" anchorCtr="0" compatLnSpc="1">
            <a:prstTxWarp prst="textNoShape">
              <a:avLst/>
            </a:prstTxWarp>
          </a:bodyPr>
          <a:lstStyle>
            <a:lvl1pPr>
              <a:defRPr/>
            </a:lvl1pPr>
          </a:lstStyle>
          <a:p>
            <a:pPr>
              <a:defRPr/>
            </a:pPr>
            <a:r>
              <a:rPr lang="en-US"/>
              <a:t>© Yingjiu Li 2007</a:t>
            </a:r>
          </a:p>
        </p:txBody>
      </p:sp>
      <p:sp>
        <p:nvSpPr>
          <p:cNvPr id="7" name="Footer Placeholder 6"/>
          <p:cNvSpPr>
            <a:spLocks noGrp="1"/>
          </p:cNvSpPr>
          <p:nvPr>
            <p:ph type="ftr" sz="quarter" idx="11"/>
          </p:nvPr>
        </p:nvSpPr>
        <p:spPr>
          <a:xfrm>
            <a:off x="3124200" y="6248400"/>
            <a:ext cx="2895600" cy="457200"/>
          </a:xfrm>
          <a:prstGeom prst="rect">
            <a:avLst/>
          </a:prstGeom>
        </p:spPr>
        <p:txBody>
          <a:bodyPr lIns="91410" tIns="45706" rIns="91410" bIns="45706"/>
          <a:lstStyle>
            <a:lvl1pPr>
              <a:defRPr/>
            </a:lvl1pPr>
          </a:lstStyle>
          <a:p>
            <a:pPr>
              <a:defRPr/>
            </a:pPr>
            <a:endParaRPr lang="en-US"/>
          </a:p>
        </p:txBody>
      </p:sp>
      <p:sp>
        <p:nvSpPr>
          <p:cNvPr id="8" name="Slide Number Placeholder 7"/>
          <p:cNvSpPr>
            <a:spLocks noGrp="1"/>
          </p:cNvSpPr>
          <p:nvPr>
            <p:ph type="sldNum" sz="quarter" idx="12"/>
          </p:nvPr>
        </p:nvSpPr>
        <p:spPr>
          <a:xfrm>
            <a:off x="6553200" y="6248400"/>
            <a:ext cx="1905000" cy="457200"/>
          </a:xfrm>
          <a:prstGeom prst="rect">
            <a:avLst/>
          </a:prstGeom>
        </p:spPr>
        <p:txBody>
          <a:bodyPr lIns="91410" tIns="45706" rIns="91410" bIns="45706"/>
          <a:lstStyle>
            <a:lvl1pPr>
              <a:defRPr/>
            </a:lvl1pPr>
          </a:lstStyle>
          <a:p>
            <a:pPr>
              <a:defRPr/>
            </a:pPr>
            <a:fld id="{3A6AB21C-DDF9-2448-92E8-4F7490D048AC}" type="slidenum">
              <a:rPr lang="en-US"/>
              <a:pPr>
                <a:defRPr/>
              </a:pPr>
              <a:t>‹#›</a:t>
            </a:fld>
            <a:endParaRPr lang="en-US"/>
          </a:p>
        </p:txBody>
      </p:sp>
    </p:spTree>
  </p:cSld>
  <p:clrMapOvr>
    <a:masterClrMapping/>
  </p:clrMapOvr>
  <p:transition advTm="30000"/>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2"/>
            <a:ext cx="80772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382000" cy="5486400"/>
          </a:xfrm>
        </p:spPr>
        <p:txBody>
          <a:bodyPr/>
          <a:lstStyle/>
          <a:p>
            <a:pPr lvl="0"/>
            <a:endParaRPr lang="en-US" noProof="0" smtClean="0"/>
          </a:p>
        </p:txBody>
      </p:sp>
    </p:spTree>
  </p:cSld>
  <p:clrMapOvr>
    <a:masterClrMapping/>
  </p:clrMapOvr>
  <p:transition advTm="16720"/>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Tm="16720"/>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en-US" smtClean="0"/>
              <a:t>Click to edit Master text styles</a:t>
            </a:r>
          </a:p>
        </p:txBody>
      </p:sp>
    </p:spTree>
  </p:cSld>
  <p:clrMapOvr>
    <a:masterClrMapping/>
  </p:clrMapOvr>
  <p:transition advTm="16720"/>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6800"/>
            <a:ext cx="41148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066800"/>
            <a:ext cx="41148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Tm="16720"/>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Tm="16720"/>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advTm="16720"/>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advTm="16720"/>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Tree>
  </p:cSld>
  <p:clrMapOvr>
    <a:masterClrMapping/>
  </p:clrMapOvr>
  <p:transition advTm="16720"/>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Tree>
  </p:cSld>
  <p:clrMapOvr>
    <a:masterClrMapping/>
  </p:clrMapOvr>
  <p:transition advTm="1672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png"/><Relationship Id="rId21" Type="http://schemas.openxmlformats.org/officeDocument/2006/relationships/image" Target="../media/image2.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0"/>
            <a:ext cx="8077200" cy="914400"/>
          </a:xfrm>
          <a:prstGeom prst="rect">
            <a:avLst/>
          </a:prstGeom>
          <a:noFill/>
          <a:ln w="9525">
            <a:noFill/>
            <a:miter lim="800000"/>
            <a:headEnd/>
            <a:tailEnd/>
          </a:ln>
        </p:spPr>
        <p:txBody>
          <a:bodyPr vert="horz" wrap="square" lIns="89973" tIns="46785" rIns="89973" bIns="46785" numCol="1" anchor="b" anchorCtr="0" compatLnSpc="1">
            <a:prstTxWarp prst="textNoShape">
              <a:avLst/>
            </a:prstTxWarp>
          </a:bodyPr>
          <a:lstStyle/>
          <a:p>
            <a:pPr lvl="0"/>
            <a:r>
              <a:rPr lang="en-US"/>
              <a:t>Click to edit the title text format</a:t>
            </a:r>
          </a:p>
        </p:txBody>
      </p:sp>
      <p:sp>
        <p:nvSpPr>
          <p:cNvPr id="1027" name="Rectangle 3"/>
          <p:cNvSpPr>
            <a:spLocks noGrp="1" noChangeArrowheads="1"/>
          </p:cNvSpPr>
          <p:nvPr>
            <p:ph type="body" idx="1"/>
          </p:nvPr>
        </p:nvSpPr>
        <p:spPr bwMode="auto">
          <a:xfrm>
            <a:off x="457200" y="1066800"/>
            <a:ext cx="8382000" cy="5486400"/>
          </a:xfrm>
          <a:prstGeom prst="rect">
            <a:avLst/>
          </a:prstGeom>
          <a:noFill/>
          <a:ln w="9525">
            <a:noFill/>
            <a:miter lim="800000"/>
            <a:headEnd/>
            <a:tailEnd/>
          </a:ln>
        </p:spPr>
        <p:txBody>
          <a:bodyPr vert="horz" wrap="square" lIns="89973" tIns="46785" rIns="89973" bIns="46785" numCol="1" anchor="t" anchorCtr="0" compatLnSpc="1">
            <a:prstTxWarp prst="textNoShape">
              <a:avLst/>
            </a:prstTxWarp>
          </a:body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4"/>
            <a:r>
              <a:rPr lang="en-US"/>
              <a:t>Sixth Outline Level</a:t>
            </a:r>
          </a:p>
          <a:p>
            <a:pPr lvl="4"/>
            <a:r>
              <a:rPr lang="en-US"/>
              <a:t>Seventh Outline Level</a:t>
            </a:r>
          </a:p>
          <a:p>
            <a:pPr lvl="4"/>
            <a:r>
              <a:rPr lang="en-US"/>
              <a:t>Eighth Outline Level</a:t>
            </a:r>
          </a:p>
          <a:p>
            <a:pPr lvl="4"/>
            <a:r>
              <a:rPr lang="en-US"/>
              <a:t>Ninth Outline Level</a:t>
            </a:r>
          </a:p>
        </p:txBody>
      </p:sp>
      <p:sp>
        <p:nvSpPr>
          <p:cNvPr id="121860" name="Text Box 4"/>
          <p:cNvSpPr txBox="1">
            <a:spLocks noChangeArrowheads="1"/>
          </p:cNvSpPr>
          <p:nvPr/>
        </p:nvSpPr>
        <p:spPr bwMode="auto">
          <a:xfrm>
            <a:off x="31750" y="6680200"/>
            <a:ext cx="304800" cy="179388"/>
          </a:xfrm>
          <a:prstGeom prst="rect">
            <a:avLst/>
          </a:prstGeom>
          <a:noFill/>
          <a:ln w="9525">
            <a:noFill/>
            <a:miter lim="800000"/>
            <a:headEnd/>
            <a:tailEnd/>
          </a:ln>
        </p:spPr>
        <p:txBody>
          <a:bodyPr lIns="0" tIns="0" rIns="0" bIns="0" anchor="ctr" anchorCtr="1">
            <a:prstTxWarp prst="textNoShape">
              <a:avLst/>
            </a:prstTxWarp>
            <a:spAutoFit/>
          </a:bodyPr>
          <a:lstStyle/>
          <a:p>
            <a:pPr algn="ctr" eaLnBrk="1" hangingPunct="1">
              <a:lnSpc>
                <a:spcPct val="97000"/>
              </a:lnSpc>
              <a:spcBef>
                <a:spcPts val="750"/>
              </a:spcBef>
              <a:buClr>
                <a:srgbClr val="000000"/>
              </a:buClr>
              <a:buSzPct val="100000"/>
              <a:buFont typeface="Times New Roman" charset="0"/>
              <a:buNone/>
              <a:tabLst>
                <a:tab pos="0" algn="l"/>
                <a:tab pos="457059" algn="l"/>
                <a:tab pos="914116" algn="l"/>
                <a:tab pos="1371174" algn="l"/>
                <a:tab pos="1828231" algn="l"/>
                <a:tab pos="2285289" algn="l"/>
                <a:tab pos="2742346" algn="l"/>
                <a:tab pos="3199404" algn="l"/>
                <a:tab pos="3656462" algn="l"/>
                <a:tab pos="4113520" algn="l"/>
                <a:tab pos="4570578" algn="l"/>
                <a:tab pos="5027635" algn="l"/>
                <a:tab pos="5484694" algn="l"/>
                <a:tab pos="5941752" algn="l"/>
                <a:tab pos="6398809" algn="l"/>
                <a:tab pos="6855867" algn="l"/>
                <a:tab pos="7312925" algn="l"/>
                <a:tab pos="7769984" algn="l"/>
                <a:tab pos="8227041" algn="l"/>
                <a:tab pos="8684100" algn="l"/>
                <a:tab pos="9141156" algn="l"/>
              </a:tabLst>
              <a:defRPr/>
            </a:pPr>
            <a:fld id="{616589D7-4B6C-8447-B448-A9C4599E15F1}" type="slidenum">
              <a:rPr lang="en-US" sz="1200" b="0">
                <a:solidFill>
                  <a:srgbClr val="000000"/>
                </a:solidFill>
                <a:latin typeface="Arial" charset="0"/>
              </a:rPr>
              <a:pPr algn="ctr" eaLnBrk="1" hangingPunct="1">
                <a:lnSpc>
                  <a:spcPct val="97000"/>
                </a:lnSpc>
                <a:spcBef>
                  <a:spcPts val="750"/>
                </a:spcBef>
                <a:buClr>
                  <a:srgbClr val="000000"/>
                </a:buClr>
                <a:buSzPct val="100000"/>
                <a:buFont typeface="Times New Roman" charset="0"/>
                <a:buNone/>
                <a:tabLst>
                  <a:tab pos="0" algn="l"/>
                  <a:tab pos="457059" algn="l"/>
                  <a:tab pos="914116" algn="l"/>
                  <a:tab pos="1371174" algn="l"/>
                  <a:tab pos="1828231" algn="l"/>
                  <a:tab pos="2285289" algn="l"/>
                  <a:tab pos="2742346" algn="l"/>
                  <a:tab pos="3199404" algn="l"/>
                  <a:tab pos="3656462" algn="l"/>
                  <a:tab pos="4113520" algn="l"/>
                  <a:tab pos="4570578" algn="l"/>
                  <a:tab pos="5027635" algn="l"/>
                  <a:tab pos="5484694" algn="l"/>
                  <a:tab pos="5941752" algn="l"/>
                  <a:tab pos="6398809" algn="l"/>
                  <a:tab pos="6855867" algn="l"/>
                  <a:tab pos="7312925" algn="l"/>
                  <a:tab pos="7769984" algn="l"/>
                  <a:tab pos="8227041" algn="l"/>
                  <a:tab pos="8684100" algn="l"/>
                  <a:tab pos="9141156" algn="l"/>
                </a:tabLst>
                <a:defRPr/>
              </a:pPr>
              <a:t>‹#›</a:t>
            </a:fld>
            <a:endParaRPr lang="en-US" sz="1200" b="0" dirty="0">
              <a:solidFill>
                <a:srgbClr val="000000"/>
              </a:solidFill>
              <a:latin typeface="Arial" charset="0"/>
            </a:endParaRPr>
          </a:p>
        </p:txBody>
      </p:sp>
      <p:sp>
        <p:nvSpPr>
          <p:cNvPr id="121861" name="Rectangle 5"/>
          <p:cNvSpPr>
            <a:spLocks noChangeArrowheads="1"/>
          </p:cNvSpPr>
          <p:nvPr/>
        </p:nvSpPr>
        <p:spPr bwMode="auto">
          <a:xfrm>
            <a:off x="31750" y="0"/>
            <a:ext cx="304800" cy="6858000"/>
          </a:xfrm>
          <a:prstGeom prst="rect">
            <a:avLst/>
          </a:prstGeom>
          <a:gradFill rotWithShape="0">
            <a:gsLst>
              <a:gs pos="0">
                <a:srgbClr val="4096B4"/>
              </a:gs>
              <a:gs pos="100000">
                <a:srgbClr val="009900"/>
              </a:gs>
            </a:gsLst>
            <a:lin ang="5400000" scaled="1"/>
          </a:gradFill>
          <a:ln w="9525">
            <a:noFill/>
            <a:miter lim="800000"/>
            <a:headEnd/>
            <a:tailEnd/>
          </a:ln>
          <a:effectLst/>
        </p:spPr>
        <p:txBody>
          <a:bodyPr vert="eaVert" wrap="none" lIns="91410" tIns="45706" rIns="91410" bIns="45706" anchor="ctr">
            <a:prstTxWarp prst="textNoShape">
              <a:avLst/>
            </a:prstTxWarp>
          </a:bodyPr>
          <a:lstStyle/>
          <a:p>
            <a:pPr indent="690563"/>
            <a:r>
              <a:rPr lang="en-US" sz="900">
                <a:effectLst>
                  <a:outerShdw blurRad="38100" dist="38100" dir="2700000" algn="tl">
                    <a:srgbClr val="000000"/>
                  </a:outerShdw>
                </a:effectLst>
                <a:latin typeface="Arial" charset="0"/>
                <a:ea typeface="Arial" charset="0"/>
                <a:cs typeface="Arial" charset="0"/>
              </a:rPr>
              <a:t>© 2011</a:t>
            </a:r>
            <a:r>
              <a:rPr lang="en-US" sz="1800">
                <a:effectLst>
                  <a:outerShdw blurRad="38100" dist="38100" dir="2700000" algn="tl">
                    <a:srgbClr val="000000"/>
                  </a:outerShdw>
                </a:effectLst>
                <a:latin typeface="Arial" charset="0"/>
                <a:ea typeface="Arial" charset="0"/>
                <a:cs typeface="Arial" charset="0"/>
              </a:rPr>
              <a:t>      </a:t>
            </a:r>
            <a:r>
              <a:rPr lang="en-US" sz="1800">
                <a:effectLst>
                  <a:outerShdw blurRad="38100" dist="38100" dir="2700000" algn="tl">
                    <a:srgbClr val="000000"/>
                  </a:outerShdw>
                </a:effectLst>
                <a:latin typeface="Arial" charset="0"/>
              </a:rPr>
              <a:t>Securics®: The science of security™</a:t>
            </a:r>
            <a:endParaRPr lang="en-US" sz="800">
              <a:effectLst>
                <a:outerShdw blurRad="38100" dist="38100" dir="2700000" algn="tl">
                  <a:srgbClr val="000000"/>
                </a:outerShdw>
              </a:effectLst>
              <a:latin typeface="Arial" charset="0"/>
            </a:endParaRPr>
          </a:p>
        </p:txBody>
      </p:sp>
      <p:pic>
        <p:nvPicPr>
          <p:cNvPr id="1030" name="Picture 6" descr="Y:\SECURICS\securics-tm-small-rot.gif"/>
          <p:cNvPicPr>
            <a:picLocks noChangeAspect="1" noChangeArrowheads="1"/>
          </p:cNvPicPr>
          <p:nvPr/>
        </p:nvPicPr>
        <p:blipFill>
          <a:blip r:embed="rId20"/>
          <a:srcRect/>
          <a:stretch>
            <a:fillRect/>
          </a:stretch>
        </p:blipFill>
        <p:spPr bwMode="auto">
          <a:xfrm>
            <a:off x="31750" y="0"/>
            <a:ext cx="307975" cy="685800"/>
          </a:xfrm>
          <a:prstGeom prst="rect">
            <a:avLst/>
          </a:prstGeom>
          <a:noFill/>
          <a:ln w="9525">
            <a:noFill/>
            <a:miter lim="800000"/>
            <a:headEnd/>
            <a:tailEnd/>
          </a:ln>
        </p:spPr>
      </p:pic>
      <p:pic>
        <p:nvPicPr>
          <p:cNvPr id="1031" name="Picture 7" descr="C:\windows\profiles\crossover\My Pictures\UCCS\logo-rotated-cropped.jpg"/>
          <p:cNvPicPr>
            <a:picLocks noChangeAspect="1" noChangeArrowheads="1"/>
          </p:cNvPicPr>
          <p:nvPr/>
        </p:nvPicPr>
        <p:blipFill>
          <a:blip r:embed="rId21"/>
          <a:srcRect/>
          <a:stretch>
            <a:fillRect/>
          </a:stretch>
        </p:blipFill>
        <p:spPr bwMode="auto">
          <a:xfrm>
            <a:off x="-15875" y="6324600"/>
            <a:ext cx="333375" cy="533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7" r:id="rId17"/>
    <p:sldLayoutId id="2147483706" r:id="rId18"/>
  </p:sldLayoutIdLst>
  <p:transition advTm="16720"/>
  <p:txStyles>
    <p:titleStyle>
      <a:lvl1pPr algn="ctr" defTabSz="455613" rtl="0" eaLnBrk="0" fontAlgn="base" hangingPunct="0">
        <a:spcBef>
          <a:spcPct val="0"/>
        </a:spcBef>
        <a:spcAft>
          <a:spcPct val="0"/>
        </a:spcAft>
        <a:buClr>
          <a:srgbClr val="AA934D"/>
        </a:buClr>
        <a:buSzPct val="100000"/>
        <a:buFont typeface="Times New Roman" charset="0"/>
        <a:defRPr sz="4400">
          <a:solidFill>
            <a:srgbClr val="000000"/>
          </a:solidFill>
          <a:latin typeface="+mj-lt"/>
          <a:ea typeface="ＭＳ Ｐゴシック" charset="-128"/>
          <a:cs typeface="ＭＳ Ｐゴシック" charset="-128"/>
        </a:defRPr>
      </a:lvl1pPr>
      <a:lvl2pPr algn="ctr" defTabSz="455613" rtl="0" eaLnBrk="0" fontAlgn="base" hangingPunct="0">
        <a:spcBef>
          <a:spcPct val="0"/>
        </a:spcBef>
        <a:spcAft>
          <a:spcPct val="0"/>
        </a:spcAft>
        <a:buClr>
          <a:srgbClr val="AA934D"/>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55613" rtl="0" eaLnBrk="0" fontAlgn="base" hangingPunct="0">
        <a:spcBef>
          <a:spcPct val="0"/>
        </a:spcBef>
        <a:spcAft>
          <a:spcPct val="0"/>
        </a:spcAft>
        <a:buClr>
          <a:srgbClr val="AA934D"/>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55613" rtl="0" eaLnBrk="0" fontAlgn="base" hangingPunct="0">
        <a:spcBef>
          <a:spcPct val="0"/>
        </a:spcBef>
        <a:spcAft>
          <a:spcPct val="0"/>
        </a:spcAft>
        <a:buClr>
          <a:srgbClr val="AA934D"/>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55613" rtl="0" eaLnBrk="0" fontAlgn="base" hangingPunct="0">
        <a:spcBef>
          <a:spcPct val="0"/>
        </a:spcBef>
        <a:spcAft>
          <a:spcPct val="0"/>
        </a:spcAft>
        <a:buClr>
          <a:srgbClr val="AA934D"/>
        </a:buClr>
        <a:buSzPct val="100000"/>
        <a:buFont typeface="Times New Roman" charset="0"/>
        <a:defRPr sz="4400">
          <a:solidFill>
            <a:srgbClr val="000000"/>
          </a:solidFill>
          <a:latin typeface="Arial" charset="0"/>
          <a:ea typeface="ＭＳ Ｐゴシック" charset="-128"/>
          <a:cs typeface="ＭＳ Ｐゴシック" charset="-128"/>
        </a:defRPr>
      </a:lvl5pPr>
      <a:lvl6pPr marL="457059" algn="ctr" defTabSz="457059" rtl="0" fontAlgn="base">
        <a:spcBef>
          <a:spcPct val="0"/>
        </a:spcBef>
        <a:spcAft>
          <a:spcPct val="0"/>
        </a:spcAft>
        <a:buClr>
          <a:srgbClr val="AA934D"/>
        </a:buClr>
        <a:buSzPct val="100000"/>
        <a:buFont typeface="Times New Roman" charset="0"/>
        <a:defRPr sz="4400">
          <a:solidFill>
            <a:srgbClr val="000000"/>
          </a:solidFill>
          <a:latin typeface="Arial" charset="0"/>
        </a:defRPr>
      </a:lvl6pPr>
      <a:lvl7pPr marL="914116" algn="ctr" defTabSz="457059" rtl="0" fontAlgn="base">
        <a:spcBef>
          <a:spcPct val="0"/>
        </a:spcBef>
        <a:spcAft>
          <a:spcPct val="0"/>
        </a:spcAft>
        <a:buClr>
          <a:srgbClr val="AA934D"/>
        </a:buClr>
        <a:buSzPct val="100000"/>
        <a:buFont typeface="Times New Roman" charset="0"/>
        <a:defRPr sz="4400">
          <a:solidFill>
            <a:srgbClr val="000000"/>
          </a:solidFill>
          <a:latin typeface="Arial" charset="0"/>
        </a:defRPr>
      </a:lvl7pPr>
      <a:lvl8pPr marL="1371174" algn="ctr" defTabSz="457059" rtl="0" fontAlgn="base">
        <a:spcBef>
          <a:spcPct val="0"/>
        </a:spcBef>
        <a:spcAft>
          <a:spcPct val="0"/>
        </a:spcAft>
        <a:buClr>
          <a:srgbClr val="AA934D"/>
        </a:buClr>
        <a:buSzPct val="100000"/>
        <a:buFont typeface="Times New Roman" charset="0"/>
        <a:defRPr sz="4400">
          <a:solidFill>
            <a:srgbClr val="000000"/>
          </a:solidFill>
          <a:latin typeface="Arial" charset="0"/>
        </a:defRPr>
      </a:lvl8pPr>
      <a:lvl9pPr marL="1828231" algn="ctr" defTabSz="457059" rtl="0" fontAlgn="base">
        <a:spcBef>
          <a:spcPct val="0"/>
        </a:spcBef>
        <a:spcAft>
          <a:spcPct val="0"/>
        </a:spcAft>
        <a:buClr>
          <a:srgbClr val="AA934D"/>
        </a:buClr>
        <a:buSzPct val="100000"/>
        <a:buFont typeface="Times New Roman" charset="0"/>
        <a:defRPr sz="4400">
          <a:solidFill>
            <a:srgbClr val="000000"/>
          </a:solidFill>
          <a:latin typeface="Arial" charset="0"/>
        </a:defRPr>
      </a:lvl9pPr>
    </p:titleStyle>
    <p:bodyStyle>
      <a:lvl1pPr marL="338138" indent="-338138" algn="l" defTabSz="455613" rtl="0" eaLnBrk="0" fontAlgn="base" hangingPunct="0">
        <a:spcBef>
          <a:spcPts val="700"/>
        </a:spcBef>
        <a:spcAft>
          <a:spcPct val="0"/>
        </a:spcAft>
        <a:buClr>
          <a:srgbClr val="000000"/>
        </a:buClr>
        <a:buSzPct val="60000"/>
        <a:buFont typeface="Wingdings" charset="2"/>
        <a:buChar char="Ø"/>
        <a:defRPr sz="3600">
          <a:solidFill>
            <a:srgbClr val="000000"/>
          </a:solidFill>
          <a:latin typeface="+mn-lt"/>
          <a:ea typeface="ＭＳ Ｐゴシック" charset="-128"/>
          <a:cs typeface="ＭＳ Ｐゴシック" charset="-128"/>
        </a:defRPr>
      </a:lvl1pPr>
      <a:lvl2pPr marL="738188" indent="-280988" algn="l" defTabSz="455613" rtl="0" eaLnBrk="0" fontAlgn="base" hangingPunct="0">
        <a:spcBef>
          <a:spcPts val="600"/>
        </a:spcBef>
        <a:spcAft>
          <a:spcPct val="0"/>
        </a:spcAft>
        <a:buClr>
          <a:srgbClr val="000000"/>
        </a:buClr>
        <a:buSzPct val="60000"/>
        <a:buFont typeface="Wingdings" charset="2"/>
        <a:buChar char="Ø"/>
        <a:defRPr sz="3200">
          <a:solidFill>
            <a:srgbClr val="000000"/>
          </a:solidFill>
          <a:latin typeface="+mn-lt"/>
          <a:ea typeface="ＭＳ Ｐゴシック" charset="-128"/>
        </a:defRPr>
      </a:lvl2pPr>
      <a:lvl3pPr marL="1141413" indent="-227013" algn="l" defTabSz="455613" rtl="0" eaLnBrk="0" fontAlgn="base" hangingPunct="0">
        <a:spcBef>
          <a:spcPts val="500"/>
        </a:spcBef>
        <a:spcAft>
          <a:spcPct val="0"/>
        </a:spcAft>
        <a:buClr>
          <a:srgbClr val="000000"/>
        </a:buClr>
        <a:buSzPct val="60000"/>
        <a:buFont typeface="Wingdings" charset="2"/>
        <a:buChar char="Ø"/>
        <a:defRPr sz="2800">
          <a:solidFill>
            <a:srgbClr val="000000"/>
          </a:solidFill>
          <a:latin typeface="+mn-lt"/>
          <a:ea typeface="ＭＳ Ｐゴシック" charset="-128"/>
        </a:defRPr>
      </a:lvl3pPr>
      <a:lvl4pPr marL="1598613" indent="-227013" algn="l" defTabSz="455613" rtl="0" eaLnBrk="0" fontAlgn="base" hangingPunct="0">
        <a:spcBef>
          <a:spcPts val="450"/>
        </a:spcBef>
        <a:spcAft>
          <a:spcPct val="0"/>
        </a:spcAft>
        <a:buClr>
          <a:srgbClr val="000000"/>
        </a:buClr>
        <a:buSzPct val="60000"/>
        <a:buFont typeface="Wingdings" charset="2"/>
        <a:buChar char="Ø"/>
        <a:defRPr sz="2400">
          <a:solidFill>
            <a:srgbClr val="000000"/>
          </a:solidFill>
          <a:latin typeface="+mn-lt"/>
          <a:ea typeface="ＭＳ Ｐゴシック" charset="-128"/>
        </a:defRPr>
      </a:lvl4pPr>
      <a:lvl5pPr marL="2055813" indent="-227013" algn="l" defTabSz="455613" rtl="0" eaLnBrk="0" fontAlgn="base" hangingPunct="0">
        <a:spcBef>
          <a:spcPts val="450"/>
        </a:spcBef>
        <a:spcAft>
          <a:spcPct val="0"/>
        </a:spcAft>
        <a:buClr>
          <a:srgbClr val="000000"/>
        </a:buClr>
        <a:buSzPct val="60000"/>
        <a:buChar char="•"/>
        <a:defRPr sz="2400">
          <a:solidFill>
            <a:srgbClr val="000000"/>
          </a:solidFill>
          <a:latin typeface="+mn-lt"/>
          <a:ea typeface="ＭＳ Ｐゴシック" charset="-128"/>
        </a:defRPr>
      </a:lvl5pPr>
      <a:lvl6pPr marL="2513818" indent="-228529" algn="l" defTabSz="457059" rtl="0" fontAlgn="base">
        <a:spcBef>
          <a:spcPts val="450"/>
        </a:spcBef>
        <a:spcAft>
          <a:spcPct val="0"/>
        </a:spcAft>
        <a:buClr>
          <a:srgbClr val="000000"/>
        </a:buClr>
        <a:buSzPct val="60000"/>
        <a:buChar char="•"/>
        <a:defRPr sz="2400">
          <a:solidFill>
            <a:srgbClr val="000000"/>
          </a:solidFill>
          <a:latin typeface="+mn-lt"/>
          <a:ea typeface="ＭＳ Ｐゴシック" charset="-128"/>
        </a:defRPr>
      </a:lvl6pPr>
      <a:lvl7pPr marL="2970876" indent="-228529" algn="l" defTabSz="457059" rtl="0" fontAlgn="base">
        <a:spcBef>
          <a:spcPts val="450"/>
        </a:spcBef>
        <a:spcAft>
          <a:spcPct val="0"/>
        </a:spcAft>
        <a:buClr>
          <a:srgbClr val="000000"/>
        </a:buClr>
        <a:buSzPct val="60000"/>
        <a:buChar char="•"/>
        <a:defRPr sz="2400">
          <a:solidFill>
            <a:srgbClr val="000000"/>
          </a:solidFill>
          <a:latin typeface="+mn-lt"/>
          <a:ea typeface="ＭＳ Ｐゴシック" charset="-128"/>
        </a:defRPr>
      </a:lvl7pPr>
      <a:lvl8pPr marL="3427934" indent="-228529" algn="l" defTabSz="457059" rtl="0" fontAlgn="base">
        <a:spcBef>
          <a:spcPts val="450"/>
        </a:spcBef>
        <a:spcAft>
          <a:spcPct val="0"/>
        </a:spcAft>
        <a:buClr>
          <a:srgbClr val="000000"/>
        </a:buClr>
        <a:buSzPct val="60000"/>
        <a:buChar char="•"/>
        <a:defRPr sz="2400">
          <a:solidFill>
            <a:srgbClr val="000000"/>
          </a:solidFill>
          <a:latin typeface="+mn-lt"/>
          <a:ea typeface="ＭＳ Ｐゴシック" charset="-128"/>
        </a:defRPr>
      </a:lvl8pPr>
      <a:lvl9pPr marL="3884991" indent="-228529" algn="l" defTabSz="457059" rtl="0" fontAlgn="base">
        <a:spcBef>
          <a:spcPts val="450"/>
        </a:spcBef>
        <a:spcAft>
          <a:spcPct val="0"/>
        </a:spcAft>
        <a:buClr>
          <a:srgbClr val="000000"/>
        </a:buClr>
        <a:buSzPct val="60000"/>
        <a:buChar char="•"/>
        <a:defRPr sz="2400">
          <a:solidFill>
            <a:srgbClr val="000000"/>
          </a:solidFill>
          <a:latin typeface="+mn-lt"/>
          <a:ea typeface="ＭＳ Ｐゴシック" charset="-128"/>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6" algn="l" defTabSz="457059" rtl="0" eaLnBrk="1" latinLnBrk="0" hangingPunct="1">
        <a:defRPr sz="1800" kern="1200">
          <a:solidFill>
            <a:schemeClr val="tx1"/>
          </a:solidFill>
          <a:latin typeface="+mn-lt"/>
          <a:ea typeface="+mn-ea"/>
          <a:cs typeface="+mn-cs"/>
        </a:defRPr>
      </a:lvl3pPr>
      <a:lvl4pPr marL="1371174" algn="l" defTabSz="457059" rtl="0" eaLnBrk="1" latinLnBrk="0" hangingPunct="1">
        <a:defRPr sz="1800" kern="1200">
          <a:solidFill>
            <a:schemeClr val="tx1"/>
          </a:solidFill>
          <a:latin typeface="+mn-lt"/>
          <a:ea typeface="+mn-ea"/>
          <a:cs typeface="+mn-cs"/>
        </a:defRPr>
      </a:lvl4pPr>
      <a:lvl5pPr marL="1828231" algn="l" defTabSz="457059" rtl="0" eaLnBrk="1" latinLnBrk="0" hangingPunct="1">
        <a:defRPr sz="1800" kern="1200">
          <a:solidFill>
            <a:schemeClr val="tx1"/>
          </a:solidFill>
          <a:latin typeface="+mn-lt"/>
          <a:ea typeface="+mn-ea"/>
          <a:cs typeface="+mn-cs"/>
        </a:defRPr>
      </a:lvl5pPr>
      <a:lvl6pPr marL="2285289" algn="l" defTabSz="457059" rtl="0" eaLnBrk="1" latinLnBrk="0" hangingPunct="1">
        <a:defRPr sz="1800" kern="1200">
          <a:solidFill>
            <a:schemeClr val="tx1"/>
          </a:solidFill>
          <a:latin typeface="+mn-lt"/>
          <a:ea typeface="+mn-ea"/>
          <a:cs typeface="+mn-cs"/>
        </a:defRPr>
      </a:lvl6pPr>
      <a:lvl7pPr marL="2742346" algn="l" defTabSz="457059" rtl="0" eaLnBrk="1" latinLnBrk="0" hangingPunct="1">
        <a:defRPr sz="1800" kern="1200">
          <a:solidFill>
            <a:schemeClr val="tx1"/>
          </a:solidFill>
          <a:latin typeface="+mn-lt"/>
          <a:ea typeface="+mn-ea"/>
          <a:cs typeface="+mn-cs"/>
        </a:defRPr>
      </a:lvl7pPr>
      <a:lvl8pPr marL="3199404" algn="l" defTabSz="457059" rtl="0" eaLnBrk="1" latinLnBrk="0" hangingPunct="1">
        <a:defRPr sz="1800" kern="1200">
          <a:solidFill>
            <a:schemeClr val="tx1"/>
          </a:solidFill>
          <a:latin typeface="+mn-lt"/>
          <a:ea typeface="+mn-ea"/>
          <a:cs typeface="+mn-cs"/>
        </a:defRPr>
      </a:lvl8pPr>
      <a:lvl9pPr marL="3656462" algn="l" defTabSz="457059" rtl="0" eaLnBrk="1" latinLnBrk="0" hangingPunct="1">
        <a:defRPr sz="1800" kern="1200">
          <a:solidFill>
            <a:schemeClr val="tx1"/>
          </a:solidFill>
          <a:latin typeface="+mn-lt"/>
          <a:ea typeface="+mn-ea"/>
          <a:cs typeface="+mn-cs"/>
        </a:defRPr>
      </a:lvl9pPr>
    </p:otherStyle>
  </p:txStyles>
</p:sldMaster>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609600" y="990600"/>
            <a:ext cx="7924800" cy="990600"/>
          </a:xfrm>
        </p:spPr>
        <p:txBody>
          <a:bodyPr/>
          <a:lstStyle/>
          <a:p>
            <a:pPr eaLnBrk="1" hangingPunct="1">
              <a:buClr>
                <a:srgbClr val="000000"/>
              </a:buClr>
            </a:pPr>
            <a:r>
              <a:rPr lang="en-US" sz="3200" smtClean="0"/>
              <a:t>Biometrics - Practical Issues In Privacy and Security</a:t>
            </a:r>
          </a:p>
        </p:txBody>
      </p:sp>
      <p:sp>
        <p:nvSpPr>
          <p:cNvPr id="22531" name="Rectangle 3"/>
          <p:cNvSpPr>
            <a:spLocks noGrp="1" noChangeArrowheads="1"/>
          </p:cNvSpPr>
          <p:nvPr>
            <p:ph type="subTitle" idx="1"/>
          </p:nvPr>
        </p:nvSpPr>
        <p:spPr>
          <a:xfrm>
            <a:off x="228600" y="2057400"/>
            <a:ext cx="8915400" cy="1371600"/>
          </a:xfrm>
        </p:spPr>
        <p:txBody>
          <a:bodyPr/>
          <a:lstStyle/>
          <a:p>
            <a:pPr>
              <a:buClr>
                <a:srgbClr val="AA934D"/>
              </a:buClr>
              <a:buSzPct val="100000"/>
            </a:pPr>
            <a:r>
              <a:rPr lang="en-US" sz="2800"/>
              <a:t>Terrance E. Boult &amp; Walter Scheirer</a:t>
            </a:r>
          </a:p>
          <a:p>
            <a:pPr eaLnBrk="1" hangingPunct="1">
              <a:buClr>
                <a:srgbClr val="AA934D"/>
              </a:buClr>
              <a:buSzPct val="100000"/>
            </a:pPr>
            <a:endParaRPr lang="en-US" sz="1400"/>
          </a:p>
          <a:p>
            <a:pPr eaLnBrk="1" hangingPunct="1">
              <a:spcBef>
                <a:spcPct val="0"/>
              </a:spcBef>
              <a:buClr>
                <a:srgbClr val="AA934D"/>
              </a:buClr>
              <a:buSzPct val="100000"/>
            </a:pPr>
            <a:r>
              <a:rPr lang="en-US" sz="2400"/>
              <a:t/>
            </a:r>
            <a:br>
              <a:rPr lang="en-US" sz="2400"/>
            </a:br>
            <a:r>
              <a:rPr lang="en-US" sz="2400"/>
              <a:t>University of Colorado at Colorado Springs</a:t>
            </a:r>
          </a:p>
          <a:p>
            <a:pPr eaLnBrk="1" hangingPunct="1">
              <a:spcBef>
                <a:spcPct val="0"/>
              </a:spcBef>
              <a:buClr>
                <a:srgbClr val="AA934D"/>
              </a:buClr>
              <a:buSzPct val="100000"/>
            </a:pPr>
            <a:r>
              <a:rPr lang="en-US" sz="2400"/>
              <a:t>and</a:t>
            </a:r>
          </a:p>
          <a:p>
            <a:pPr eaLnBrk="1" hangingPunct="1">
              <a:spcBef>
                <a:spcPct val="0"/>
              </a:spcBef>
              <a:buClr>
                <a:srgbClr val="AA934D"/>
              </a:buClr>
              <a:buSzPct val="100000"/>
            </a:pPr>
            <a:r>
              <a:rPr lang="en-US" sz="2400"/>
              <a:t>Securics Inc </a:t>
            </a:r>
          </a:p>
          <a:p>
            <a:pPr eaLnBrk="1" hangingPunct="1">
              <a:spcBef>
                <a:spcPct val="0"/>
              </a:spcBef>
              <a:buClr>
                <a:srgbClr val="AA934D"/>
              </a:buClr>
              <a:buSzPct val="100000"/>
            </a:pPr>
            <a:r>
              <a:rPr lang="en-US" sz="3200"/>
              <a:t> </a:t>
            </a:r>
          </a:p>
          <a:p>
            <a:pPr eaLnBrk="1" hangingPunct="1">
              <a:spcBef>
                <a:spcPct val="0"/>
              </a:spcBef>
              <a:buClr>
                <a:srgbClr val="AA934D"/>
              </a:buClr>
              <a:buSzPct val="100000"/>
            </a:pPr>
            <a:r>
              <a:rPr lang="en-US" sz="2400"/>
              <a:t> </a:t>
            </a:r>
          </a:p>
          <a:p>
            <a:pPr eaLnBrk="1" hangingPunct="1">
              <a:spcBef>
                <a:spcPct val="0"/>
              </a:spcBef>
              <a:buClr>
                <a:srgbClr val="AA934D"/>
              </a:buClr>
              <a:buSzPct val="100000"/>
            </a:pPr>
            <a:r>
              <a:rPr lang="en-US" sz="2400"/>
              <a:t>tboult@vast.uccs.edu wscheirer@securics.com</a:t>
            </a:r>
          </a:p>
          <a:p>
            <a:pPr eaLnBrk="1" hangingPunct="1">
              <a:spcBef>
                <a:spcPct val="0"/>
              </a:spcBef>
              <a:buClr>
                <a:srgbClr val="AA934D"/>
              </a:buClr>
              <a:buSzPct val="100000"/>
            </a:pPr>
            <a:endParaRPr lang="en-US" sz="1800"/>
          </a:p>
          <a:p>
            <a:pPr eaLnBrk="1" hangingPunct="1">
              <a:spcBef>
                <a:spcPct val="0"/>
              </a:spcBef>
              <a:buClr>
                <a:srgbClr val="AA934D"/>
              </a:buClr>
              <a:buSzPct val="100000"/>
            </a:pPr>
            <a:endParaRPr lang="en-US" sz="2400"/>
          </a:p>
        </p:txBody>
      </p:sp>
      <p:pic>
        <p:nvPicPr>
          <p:cNvPr id="22532" name="Picture 20" descr="New-Securics-pyramid-600"/>
          <p:cNvPicPr>
            <a:picLocks noChangeAspect="1" noChangeArrowheads="1"/>
          </p:cNvPicPr>
          <p:nvPr/>
        </p:nvPicPr>
        <p:blipFill>
          <a:blip r:embed="rId3"/>
          <a:srcRect/>
          <a:stretch>
            <a:fillRect/>
          </a:stretch>
        </p:blipFill>
        <p:spPr bwMode="auto">
          <a:xfrm>
            <a:off x="735013" y="5867400"/>
            <a:ext cx="2617787" cy="835025"/>
          </a:xfrm>
          <a:prstGeom prst="rect">
            <a:avLst/>
          </a:prstGeom>
          <a:noFill/>
          <a:ln w="9525">
            <a:noFill/>
            <a:miter lim="800000"/>
            <a:headEnd/>
            <a:tailEnd/>
          </a:ln>
        </p:spPr>
      </p:pic>
      <p:pic>
        <p:nvPicPr>
          <p:cNvPr id="22533" name="Picture 13" descr="uccs-new-logo-bi.pdf"/>
          <p:cNvPicPr>
            <a:picLocks noChangeAspect="1"/>
          </p:cNvPicPr>
          <p:nvPr/>
        </p:nvPicPr>
        <p:blipFill>
          <a:blip r:embed="rId4">
            <a:alphaModFix amt="75000"/>
          </a:blip>
          <a:srcRect b="54639"/>
          <a:stretch>
            <a:fillRect/>
          </a:stretch>
        </p:blipFill>
        <p:spPr bwMode="auto">
          <a:xfrm>
            <a:off x="5880100" y="5715000"/>
            <a:ext cx="3263900" cy="114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xfrm>
            <a:off x="685800" y="609600"/>
            <a:ext cx="8153400" cy="3886200"/>
          </a:xfrm>
        </p:spPr>
        <p:txBody>
          <a:bodyPr/>
          <a:lstStyle/>
          <a:p>
            <a:pPr eaLnBrk="1" hangingPunct="1">
              <a:lnSpc>
                <a:spcPct val="90000"/>
              </a:lnSpc>
            </a:pPr>
            <a:r>
              <a:rPr lang="en-AU" b="1"/>
              <a:t>	</a:t>
            </a:r>
            <a:r>
              <a:rPr lang="en-AU" sz="4000" b="1"/>
              <a:t>“A man without privacy is a man without dignity; the fear that Big Brother is watching and listening threatens the freedom of the individual no less than the prison bars”</a:t>
            </a:r>
          </a:p>
          <a:p>
            <a:pPr eaLnBrk="1" hangingPunct="1">
              <a:lnSpc>
                <a:spcPct val="90000"/>
              </a:lnSpc>
            </a:pPr>
            <a:endParaRPr lang="en-AU" sz="3200"/>
          </a:p>
          <a:p>
            <a:pPr algn="r" eaLnBrk="1" hangingPunct="1">
              <a:lnSpc>
                <a:spcPct val="90000"/>
              </a:lnSpc>
            </a:pPr>
            <a:r>
              <a:rPr lang="en-AU" sz="3200"/>
              <a:t>Professor Zelman Cowen, 1969 </a:t>
            </a:r>
            <a:br>
              <a:rPr lang="en-AU" sz="3200"/>
            </a:br>
            <a:r>
              <a:rPr lang="en-AU" sz="3200"/>
              <a:t>	“The Private Man”, ABC Boyer Lectures</a:t>
            </a:r>
          </a:p>
        </p:txBody>
      </p:sp>
    </p:spTree>
  </p:cSld>
  <p:clrMapOvr>
    <a:masterClrMapping/>
  </p:clrMapOvr>
  <p:transition spd="slow">
    <p:wipe dir="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0" y="61913"/>
            <a:ext cx="9220200" cy="1309687"/>
          </a:xfrm>
        </p:spPr>
        <p:txBody>
          <a:bodyPr/>
          <a:lstStyle/>
          <a:p>
            <a:pPr eaLnBrk="1" hangingPunct="1">
              <a:tabLst>
                <a:tab pos="0" algn="l"/>
                <a:tab pos="455613" algn="l"/>
                <a:tab pos="912813" algn="l"/>
                <a:tab pos="1370013" algn="l"/>
                <a:tab pos="1827213" algn="l"/>
                <a:tab pos="2284413" algn="l"/>
                <a:tab pos="2741613" algn="l"/>
                <a:tab pos="3198813" algn="l"/>
                <a:tab pos="3656013" algn="l"/>
                <a:tab pos="4113213" algn="l"/>
                <a:tab pos="4570413" algn="l"/>
                <a:tab pos="5027613" algn="l"/>
                <a:tab pos="5483225" algn="l"/>
                <a:tab pos="5940425" algn="l"/>
                <a:tab pos="6397625" algn="l"/>
                <a:tab pos="6854825" algn="l"/>
                <a:tab pos="7312025" algn="l"/>
                <a:tab pos="7769225" algn="l"/>
                <a:tab pos="8226425" algn="l"/>
                <a:tab pos="8683625" algn="l"/>
                <a:tab pos="9140825" algn="l"/>
              </a:tabLst>
            </a:pPr>
            <a:r>
              <a:rPr lang="en-GB" sz="4000"/>
              <a:t>“Revocable” biotoken Privacy/Security</a:t>
            </a:r>
            <a:br>
              <a:rPr lang="en-GB" sz="4000"/>
            </a:br>
            <a:r>
              <a:rPr lang="en-GB" sz="4000"/>
              <a:t> Vulnerabilities “Levels”</a:t>
            </a:r>
          </a:p>
        </p:txBody>
      </p:sp>
      <p:grpSp>
        <p:nvGrpSpPr>
          <p:cNvPr id="154627" name="Group 3"/>
          <p:cNvGrpSpPr>
            <a:grpSpLocks/>
          </p:cNvGrpSpPr>
          <p:nvPr/>
        </p:nvGrpSpPr>
        <p:grpSpPr bwMode="auto">
          <a:xfrm>
            <a:off x="3756025" y="1752600"/>
            <a:ext cx="1349375" cy="904875"/>
            <a:chOff x="2734" y="1329"/>
            <a:chExt cx="623" cy="335"/>
          </a:xfrm>
        </p:grpSpPr>
        <p:sp>
          <p:nvSpPr>
            <p:cNvPr id="154683" name="AutoShape 4"/>
            <p:cNvSpPr>
              <a:spLocks noChangeArrowheads="1"/>
            </p:cNvSpPr>
            <p:nvPr/>
          </p:nvSpPr>
          <p:spPr bwMode="auto">
            <a:xfrm>
              <a:off x="2734" y="1329"/>
              <a:ext cx="623" cy="335"/>
            </a:xfrm>
            <a:prstGeom prst="roundRect">
              <a:avLst>
                <a:gd name="adj" fmla="val 16764"/>
              </a:avLst>
            </a:prstGeom>
            <a:solidFill>
              <a:srgbClr val="91FF91"/>
            </a:solidFill>
            <a:ln w="9360">
              <a:solidFill>
                <a:srgbClr val="000000"/>
              </a:solidFill>
              <a:round/>
              <a:headEnd/>
              <a:tailEnd/>
            </a:ln>
          </p:spPr>
          <p:txBody>
            <a:bodyPr wrap="none" anchor="ctr">
              <a:prstTxWarp prst="textNoShape">
                <a:avLst/>
              </a:prstTxWarp>
            </a:bodyPr>
            <a:lstStyle/>
            <a:p>
              <a:endParaRPr lang="en-US"/>
            </a:p>
          </p:txBody>
        </p:sp>
        <p:grpSp>
          <p:nvGrpSpPr>
            <p:cNvPr id="154684" name="Group 5"/>
            <p:cNvGrpSpPr>
              <a:grpSpLocks/>
            </p:cNvGrpSpPr>
            <p:nvPr/>
          </p:nvGrpSpPr>
          <p:grpSpPr bwMode="auto">
            <a:xfrm>
              <a:off x="2753" y="1348"/>
              <a:ext cx="586" cy="298"/>
              <a:chOff x="2563" y="1348"/>
              <a:chExt cx="586" cy="298"/>
            </a:xfrm>
          </p:grpSpPr>
          <p:sp>
            <p:nvSpPr>
              <p:cNvPr id="154685" name="AutoShape 6"/>
              <p:cNvSpPr>
                <a:spLocks noChangeArrowheads="1"/>
              </p:cNvSpPr>
              <p:nvPr/>
            </p:nvSpPr>
            <p:spPr bwMode="auto">
              <a:xfrm>
                <a:off x="2563" y="1348"/>
                <a:ext cx="586" cy="298"/>
              </a:xfrm>
              <a:prstGeom prst="roundRect">
                <a:avLst>
                  <a:gd name="adj" fmla="val 333"/>
                </a:avLst>
              </a:prstGeom>
              <a:solidFill>
                <a:srgbClr val="91FF91"/>
              </a:solidFill>
              <a:ln w="9525">
                <a:noFill/>
                <a:round/>
                <a:headEnd/>
                <a:tailEnd/>
              </a:ln>
            </p:spPr>
            <p:txBody>
              <a:bodyPr wrap="none" anchor="ctr">
                <a:prstTxWarp prst="textNoShape">
                  <a:avLst/>
                </a:prstTxWarp>
              </a:bodyPr>
              <a:lstStyle/>
              <a:p>
                <a:endParaRPr lang="en-US"/>
              </a:p>
            </p:txBody>
          </p:sp>
          <p:sp>
            <p:nvSpPr>
              <p:cNvPr id="154686" name="Text Box 7"/>
              <p:cNvSpPr txBox="1">
                <a:spLocks noChangeArrowheads="1"/>
              </p:cNvSpPr>
              <p:nvPr/>
            </p:nvSpPr>
            <p:spPr bwMode="auto">
              <a:xfrm>
                <a:off x="2563" y="1423"/>
                <a:ext cx="586" cy="149"/>
              </a:xfrm>
              <a:prstGeom prst="rect">
                <a:avLst/>
              </a:prstGeom>
              <a:solidFill>
                <a:srgbClr val="91FF91"/>
              </a:solidFill>
              <a:ln w="9525">
                <a:noFill/>
                <a:miter lim="800000"/>
                <a:headEnd/>
                <a:tailEnd/>
              </a:ln>
            </p:spPr>
            <p:txBody>
              <a:bodyPr lIns="90000" tIns="46800" rIns="90000" bIns="46800" anchor="ctr">
                <a:prstTxWarp prst="textNoShape">
                  <a:avLst/>
                </a:prstTxWarp>
                <a:spAutoFit/>
              </a:bodyPr>
              <a:lstStyle/>
              <a:p>
                <a:pPr algn="ctr" eaLnBrk="1" hangingPunct="1">
                  <a:buClr>
                    <a:srgbClr val="000000"/>
                  </a:buClr>
                  <a:buSzPct val="100000"/>
                  <a:tabLst>
                    <a:tab pos="0" algn="l"/>
                    <a:tab pos="455613" algn="l"/>
                    <a:tab pos="912813" algn="l"/>
                    <a:tab pos="1370013" algn="l"/>
                    <a:tab pos="1827213" algn="l"/>
                    <a:tab pos="2284413" algn="l"/>
                    <a:tab pos="2741613" algn="l"/>
                    <a:tab pos="3198813" algn="l"/>
                    <a:tab pos="3656013" algn="l"/>
                    <a:tab pos="4113213" algn="l"/>
                    <a:tab pos="4570413" algn="l"/>
                    <a:tab pos="5027613" algn="l"/>
                    <a:tab pos="5483225" algn="l"/>
                    <a:tab pos="5940425" algn="l"/>
                    <a:tab pos="6397625" algn="l"/>
                    <a:tab pos="6854825" algn="l"/>
                    <a:tab pos="7312025" algn="l"/>
                    <a:tab pos="7769225" algn="l"/>
                    <a:tab pos="8226425" algn="l"/>
                    <a:tab pos="8683625" algn="l"/>
                    <a:tab pos="9140825" algn="l"/>
                  </a:tabLst>
                </a:pPr>
                <a:r>
                  <a:rPr lang="en-GB" b="0">
                    <a:solidFill>
                      <a:schemeClr val="tx1"/>
                    </a:solidFill>
                    <a:latin typeface="Arial" charset="0"/>
                  </a:rPr>
                  <a:t>Transmit</a:t>
                </a:r>
              </a:p>
            </p:txBody>
          </p:sp>
        </p:grpSp>
      </p:grpSp>
      <p:grpSp>
        <p:nvGrpSpPr>
          <p:cNvPr id="154628" name="Group 8"/>
          <p:cNvGrpSpPr>
            <a:grpSpLocks/>
          </p:cNvGrpSpPr>
          <p:nvPr/>
        </p:nvGrpSpPr>
        <p:grpSpPr bwMode="auto">
          <a:xfrm>
            <a:off x="533400" y="1846263"/>
            <a:ext cx="1368425" cy="711200"/>
            <a:chOff x="1763" y="1383"/>
            <a:chExt cx="586" cy="227"/>
          </a:xfrm>
        </p:grpSpPr>
        <p:sp>
          <p:nvSpPr>
            <p:cNvPr id="154681" name="AutoShape 9"/>
            <p:cNvSpPr>
              <a:spLocks noChangeArrowheads="1"/>
            </p:cNvSpPr>
            <p:nvPr/>
          </p:nvSpPr>
          <p:spPr bwMode="auto">
            <a:xfrm>
              <a:off x="1763" y="1395"/>
              <a:ext cx="586" cy="203"/>
            </a:xfrm>
            <a:prstGeom prst="roundRect">
              <a:avLst>
                <a:gd name="adj" fmla="val 491"/>
              </a:avLst>
            </a:prstGeom>
            <a:solidFill>
              <a:srgbClr val="FFFF66"/>
            </a:solidFill>
            <a:ln w="9525">
              <a:solidFill>
                <a:schemeClr val="tx1"/>
              </a:solidFill>
              <a:round/>
              <a:headEnd/>
              <a:tailEnd/>
            </a:ln>
          </p:spPr>
          <p:txBody>
            <a:bodyPr wrap="none" anchor="ctr">
              <a:prstTxWarp prst="textNoShape">
                <a:avLst/>
              </a:prstTxWarp>
            </a:bodyPr>
            <a:lstStyle/>
            <a:p>
              <a:endParaRPr lang="en-US"/>
            </a:p>
          </p:txBody>
        </p:sp>
        <p:sp>
          <p:nvSpPr>
            <p:cNvPr id="154682" name="Text Box 10"/>
            <p:cNvSpPr txBox="1">
              <a:spLocks noChangeArrowheads="1"/>
            </p:cNvSpPr>
            <p:nvPr/>
          </p:nvSpPr>
          <p:spPr bwMode="auto">
            <a:xfrm>
              <a:off x="1763" y="1383"/>
              <a:ext cx="586" cy="227"/>
            </a:xfrm>
            <a:prstGeom prst="rect">
              <a:avLst/>
            </a:prstGeom>
            <a:solidFill>
              <a:srgbClr val="FFFF66"/>
            </a:solidFill>
            <a:ln w="9525">
              <a:solidFill>
                <a:schemeClr val="tx1"/>
              </a:solidFill>
              <a:miter lim="800000"/>
              <a:headEnd/>
              <a:tailEnd/>
            </a:ln>
          </p:spPr>
          <p:txBody>
            <a:bodyPr lIns="90000" tIns="46800" rIns="90000" bIns="46800" anchor="ctr" anchorCtr="1">
              <a:prstTxWarp prst="textNoShape">
                <a:avLst/>
              </a:prstTxWarp>
              <a:spAutoFit/>
            </a:bodyPr>
            <a:lstStyle/>
            <a:p>
              <a:pPr algn="ctr" eaLnBrk="1" hangingPunct="1">
                <a:buClr>
                  <a:srgbClr val="000000"/>
                </a:buClr>
                <a:buSzPct val="100000"/>
                <a:tabLst>
                  <a:tab pos="0" algn="l"/>
                  <a:tab pos="455613" algn="l"/>
                  <a:tab pos="912813" algn="l"/>
                  <a:tab pos="1370013" algn="l"/>
                  <a:tab pos="1827213" algn="l"/>
                  <a:tab pos="2284413" algn="l"/>
                  <a:tab pos="2741613" algn="l"/>
                  <a:tab pos="3198813" algn="l"/>
                  <a:tab pos="3656013" algn="l"/>
                  <a:tab pos="4113213" algn="l"/>
                  <a:tab pos="4570413" algn="l"/>
                  <a:tab pos="5027613" algn="l"/>
                  <a:tab pos="5483225" algn="l"/>
                  <a:tab pos="5940425" algn="l"/>
                  <a:tab pos="6397625" algn="l"/>
                  <a:tab pos="6854825" algn="l"/>
                  <a:tab pos="7312025" algn="l"/>
                  <a:tab pos="7769225" algn="l"/>
                  <a:tab pos="8226425" algn="l"/>
                  <a:tab pos="8683625" algn="l"/>
                  <a:tab pos="9140825" algn="l"/>
                </a:tabLst>
              </a:pPr>
              <a:r>
                <a:rPr lang="en-GB" b="0">
                  <a:solidFill>
                    <a:schemeClr val="tx1"/>
                  </a:solidFill>
                  <a:latin typeface="Arial" charset="0"/>
                </a:rPr>
                <a:t>Template </a:t>
              </a:r>
            </a:p>
            <a:p>
              <a:pPr algn="ctr" eaLnBrk="1" hangingPunct="1">
                <a:buClr>
                  <a:srgbClr val="000000"/>
                </a:buClr>
                <a:buSzPct val="100000"/>
                <a:tabLst>
                  <a:tab pos="0" algn="l"/>
                  <a:tab pos="455613" algn="l"/>
                  <a:tab pos="912813" algn="l"/>
                  <a:tab pos="1370013" algn="l"/>
                  <a:tab pos="1827213" algn="l"/>
                  <a:tab pos="2284413" algn="l"/>
                  <a:tab pos="2741613" algn="l"/>
                  <a:tab pos="3198813" algn="l"/>
                  <a:tab pos="3656013" algn="l"/>
                  <a:tab pos="4113213" algn="l"/>
                  <a:tab pos="4570413" algn="l"/>
                  <a:tab pos="5027613" algn="l"/>
                  <a:tab pos="5483225" algn="l"/>
                  <a:tab pos="5940425" algn="l"/>
                  <a:tab pos="6397625" algn="l"/>
                  <a:tab pos="6854825" algn="l"/>
                  <a:tab pos="7312025" algn="l"/>
                  <a:tab pos="7769225" algn="l"/>
                  <a:tab pos="8226425" algn="l"/>
                  <a:tab pos="8683625" algn="l"/>
                  <a:tab pos="9140825" algn="l"/>
                </a:tabLst>
              </a:pPr>
              <a:r>
                <a:rPr lang="en-GB" b="0">
                  <a:solidFill>
                    <a:schemeClr val="tx1"/>
                  </a:solidFill>
                  <a:latin typeface="Arial" charset="0"/>
                </a:rPr>
                <a:t>Creation</a:t>
              </a:r>
            </a:p>
          </p:txBody>
        </p:sp>
      </p:grpSp>
      <p:grpSp>
        <p:nvGrpSpPr>
          <p:cNvPr id="154629" name="Group 11"/>
          <p:cNvGrpSpPr>
            <a:grpSpLocks/>
          </p:cNvGrpSpPr>
          <p:nvPr/>
        </p:nvGrpSpPr>
        <p:grpSpPr bwMode="auto">
          <a:xfrm>
            <a:off x="609600" y="1471613"/>
            <a:ext cx="755650" cy="369887"/>
            <a:chOff x="192" y="1056"/>
            <a:chExt cx="476" cy="233"/>
          </a:xfrm>
        </p:grpSpPr>
        <p:sp>
          <p:nvSpPr>
            <p:cNvPr id="154679" name="AutoShape 12"/>
            <p:cNvSpPr>
              <a:spLocks noChangeArrowheads="1"/>
            </p:cNvSpPr>
            <p:nvPr/>
          </p:nvSpPr>
          <p:spPr bwMode="auto">
            <a:xfrm>
              <a:off x="192" y="1056"/>
              <a:ext cx="476" cy="231"/>
            </a:xfrm>
            <a:prstGeom prst="roundRect">
              <a:avLst>
                <a:gd name="adj" fmla="val 431"/>
              </a:avLst>
            </a:prstGeom>
            <a:noFill/>
            <a:ln w="9525">
              <a:noFill/>
              <a:round/>
              <a:headEnd/>
              <a:tailEnd/>
            </a:ln>
          </p:spPr>
          <p:txBody>
            <a:bodyPr wrap="none" anchor="ctr">
              <a:prstTxWarp prst="textNoShape">
                <a:avLst/>
              </a:prstTxWarp>
            </a:bodyPr>
            <a:lstStyle/>
            <a:p>
              <a:endParaRPr lang="en-US"/>
            </a:p>
          </p:txBody>
        </p:sp>
        <p:sp>
          <p:nvSpPr>
            <p:cNvPr id="154680" name="AutoShape 13"/>
            <p:cNvSpPr>
              <a:spLocks noChangeArrowheads="1"/>
            </p:cNvSpPr>
            <p:nvPr/>
          </p:nvSpPr>
          <p:spPr bwMode="auto">
            <a:xfrm>
              <a:off x="192" y="1056"/>
              <a:ext cx="476" cy="233"/>
            </a:xfrm>
            <a:prstGeom prst="roundRect">
              <a:avLst>
                <a:gd name="adj" fmla="val 431"/>
              </a:avLst>
            </a:prstGeom>
            <a:noFill/>
            <a:ln w="9525">
              <a:noFill/>
              <a:round/>
              <a:headEnd/>
              <a:tailEnd/>
            </a:ln>
          </p:spPr>
          <p:txBody>
            <a:bodyPr wrap="none" lIns="90000" tIns="46800" rIns="90000" bIns="46800">
              <a:prstTxWarp prst="textNoShape">
                <a:avLst/>
              </a:prstTxWarp>
              <a:spAutoFit/>
            </a:bodyPr>
            <a:lstStyle/>
            <a:p>
              <a:pPr eaLnBrk="1" hangingPunct="1">
                <a:buClr>
                  <a:srgbClr val="000000"/>
                </a:buClr>
                <a:buSzPct val="100000"/>
                <a:tabLst>
                  <a:tab pos="0" algn="l"/>
                  <a:tab pos="455613" algn="l"/>
                  <a:tab pos="912813" algn="l"/>
                  <a:tab pos="1370013" algn="l"/>
                  <a:tab pos="1827213" algn="l"/>
                  <a:tab pos="2284413" algn="l"/>
                  <a:tab pos="2741613" algn="l"/>
                  <a:tab pos="3198813" algn="l"/>
                  <a:tab pos="3656013" algn="l"/>
                  <a:tab pos="4113213" algn="l"/>
                  <a:tab pos="4570413" algn="l"/>
                  <a:tab pos="5027613" algn="l"/>
                  <a:tab pos="5483225" algn="l"/>
                  <a:tab pos="5940425" algn="l"/>
                  <a:tab pos="6397625" algn="l"/>
                  <a:tab pos="6854825" algn="l"/>
                  <a:tab pos="7312025" algn="l"/>
                  <a:tab pos="7769225" algn="l"/>
                  <a:tab pos="8226425" algn="l"/>
                  <a:tab pos="8683625" algn="l"/>
                  <a:tab pos="9140825" algn="l"/>
                </a:tabLst>
              </a:pPr>
              <a:r>
                <a:rPr lang="en-GB" sz="1800" b="0">
                  <a:solidFill>
                    <a:schemeClr val="tx1"/>
                  </a:solidFill>
                </a:rPr>
                <a:t>Enroll</a:t>
              </a:r>
            </a:p>
          </p:txBody>
        </p:sp>
      </p:grpSp>
      <p:grpSp>
        <p:nvGrpSpPr>
          <p:cNvPr id="154630" name="Group 14"/>
          <p:cNvGrpSpPr>
            <a:grpSpLocks/>
          </p:cNvGrpSpPr>
          <p:nvPr/>
        </p:nvGrpSpPr>
        <p:grpSpPr bwMode="auto">
          <a:xfrm>
            <a:off x="533400" y="6288088"/>
            <a:ext cx="781050" cy="369887"/>
            <a:chOff x="96" y="3216"/>
            <a:chExt cx="492" cy="233"/>
          </a:xfrm>
        </p:grpSpPr>
        <p:sp>
          <p:nvSpPr>
            <p:cNvPr id="154677" name="AutoShape 15"/>
            <p:cNvSpPr>
              <a:spLocks noChangeArrowheads="1"/>
            </p:cNvSpPr>
            <p:nvPr/>
          </p:nvSpPr>
          <p:spPr bwMode="auto">
            <a:xfrm>
              <a:off x="96" y="3216"/>
              <a:ext cx="492" cy="231"/>
            </a:xfrm>
            <a:prstGeom prst="roundRect">
              <a:avLst>
                <a:gd name="adj" fmla="val 431"/>
              </a:avLst>
            </a:prstGeom>
            <a:noFill/>
            <a:ln w="9525">
              <a:noFill/>
              <a:round/>
              <a:headEnd/>
              <a:tailEnd/>
            </a:ln>
          </p:spPr>
          <p:txBody>
            <a:bodyPr wrap="none" anchor="ctr">
              <a:prstTxWarp prst="textNoShape">
                <a:avLst/>
              </a:prstTxWarp>
            </a:bodyPr>
            <a:lstStyle/>
            <a:p>
              <a:endParaRPr lang="en-US"/>
            </a:p>
          </p:txBody>
        </p:sp>
        <p:sp>
          <p:nvSpPr>
            <p:cNvPr id="154678" name="AutoShape 16"/>
            <p:cNvSpPr>
              <a:spLocks noChangeArrowheads="1"/>
            </p:cNvSpPr>
            <p:nvPr/>
          </p:nvSpPr>
          <p:spPr bwMode="auto">
            <a:xfrm>
              <a:off x="96" y="3216"/>
              <a:ext cx="492" cy="233"/>
            </a:xfrm>
            <a:prstGeom prst="roundRect">
              <a:avLst>
                <a:gd name="adj" fmla="val 431"/>
              </a:avLst>
            </a:prstGeom>
            <a:noFill/>
            <a:ln w="9525">
              <a:noFill/>
              <a:round/>
              <a:headEnd/>
              <a:tailEnd/>
            </a:ln>
          </p:spPr>
          <p:txBody>
            <a:bodyPr wrap="none" lIns="90000" tIns="46800" rIns="90000" bIns="46800">
              <a:prstTxWarp prst="textNoShape">
                <a:avLst/>
              </a:prstTxWarp>
              <a:spAutoFit/>
            </a:bodyPr>
            <a:lstStyle/>
            <a:p>
              <a:pPr eaLnBrk="1" hangingPunct="1">
                <a:buClr>
                  <a:srgbClr val="000000"/>
                </a:buClr>
                <a:buSzPct val="100000"/>
                <a:tabLst>
                  <a:tab pos="0" algn="l"/>
                  <a:tab pos="455613" algn="l"/>
                  <a:tab pos="912813" algn="l"/>
                  <a:tab pos="1370013" algn="l"/>
                  <a:tab pos="1827213" algn="l"/>
                  <a:tab pos="2284413" algn="l"/>
                  <a:tab pos="2741613" algn="l"/>
                  <a:tab pos="3198813" algn="l"/>
                  <a:tab pos="3656013" algn="l"/>
                  <a:tab pos="4113213" algn="l"/>
                  <a:tab pos="4570413" algn="l"/>
                  <a:tab pos="5027613" algn="l"/>
                  <a:tab pos="5483225" algn="l"/>
                  <a:tab pos="5940425" algn="l"/>
                  <a:tab pos="6397625" algn="l"/>
                  <a:tab pos="6854825" algn="l"/>
                  <a:tab pos="7312025" algn="l"/>
                  <a:tab pos="7769225" algn="l"/>
                  <a:tab pos="8226425" algn="l"/>
                  <a:tab pos="8683625" algn="l"/>
                  <a:tab pos="9140825" algn="l"/>
                </a:tabLst>
              </a:pPr>
              <a:r>
                <a:rPr lang="en-GB" sz="1800" b="0">
                  <a:solidFill>
                    <a:schemeClr val="tx1"/>
                  </a:solidFill>
                </a:rPr>
                <a:t>Verify</a:t>
              </a:r>
            </a:p>
          </p:txBody>
        </p:sp>
      </p:grpSp>
      <p:cxnSp>
        <p:nvCxnSpPr>
          <p:cNvPr id="154631" name="AutoShape 17"/>
          <p:cNvCxnSpPr>
            <a:cxnSpLocks noChangeShapeType="1"/>
            <a:stCxn id="154683" idx="3"/>
            <a:endCxn id="154660" idx="1"/>
          </p:cNvCxnSpPr>
          <p:nvPr/>
        </p:nvCxnSpPr>
        <p:spPr bwMode="auto">
          <a:xfrm>
            <a:off x="5105400" y="2205038"/>
            <a:ext cx="533400" cy="158750"/>
          </a:xfrm>
          <a:prstGeom prst="straightConnector1">
            <a:avLst/>
          </a:prstGeom>
          <a:noFill/>
          <a:ln w="9360">
            <a:solidFill>
              <a:srgbClr val="000000"/>
            </a:solidFill>
            <a:round/>
            <a:headEnd/>
            <a:tailEnd type="triangle" w="med" len="med"/>
          </a:ln>
        </p:spPr>
      </p:cxnSp>
      <p:grpSp>
        <p:nvGrpSpPr>
          <p:cNvPr id="154632" name="Group 18"/>
          <p:cNvGrpSpPr>
            <a:grpSpLocks/>
          </p:cNvGrpSpPr>
          <p:nvPr/>
        </p:nvGrpSpPr>
        <p:grpSpPr bwMode="auto">
          <a:xfrm>
            <a:off x="457200" y="5351463"/>
            <a:ext cx="1368425" cy="711200"/>
            <a:chOff x="1763" y="1383"/>
            <a:chExt cx="586" cy="227"/>
          </a:xfrm>
        </p:grpSpPr>
        <p:sp>
          <p:nvSpPr>
            <p:cNvPr id="154675" name="AutoShape 19"/>
            <p:cNvSpPr>
              <a:spLocks noChangeArrowheads="1"/>
            </p:cNvSpPr>
            <p:nvPr/>
          </p:nvSpPr>
          <p:spPr bwMode="auto">
            <a:xfrm>
              <a:off x="1763" y="1395"/>
              <a:ext cx="586" cy="203"/>
            </a:xfrm>
            <a:prstGeom prst="roundRect">
              <a:avLst>
                <a:gd name="adj" fmla="val 491"/>
              </a:avLst>
            </a:prstGeom>
            <a:solidFill>
              <a:srgbClr val="FFFF66"/>
            </a:solidFill>
            <a:ln w="9525">
              <a:solidFill>
                <a:schemeClr val="tx1"/>
              </a:solidFill>
              <a:round/>
              <a:headEnd/>
              <a:tailEnd/>
            </a:ln>
          </p:spPr>
          <p:txBody>
            <a:bodyPr wrap="none" anchor="ctr">
              <a:prstTxWarp prst="textNoShape">
                <a:avLst/>
              </a:prstTxWarp>
            </a:bodyPr>
            <a:lstStyle/>
            <a:p>
              <a:endParaRPr lang="en-US"/>
            </a:p>
          </p:txBody>
        </p:sp>
        <p:sp>
          <p:nvSpPr>
            <p:cNvPr id="154676" name="Text Box 20"/>
            <p:cNvSpPr txBox="1">
              <a:spLocks noChangeArrowheads="1"/>
            </p:cNvSpPr>
            <p:nvPr/>
          </p:nvSpPr>
          <p:spPr bwMode="auto">
            <a:xfrm>
              <a:off x="1763" y="1383"/>
              <a:ext cx="586" cy="227"/>
            </a:xfrm>
            <a:prstGeom prst="rect">
              <a:avLst/>
            </a:prstGeom>
            <a:solidFill>
              <a:srgbClr val="FFFF66"/>
            </a:solidFill>
            <a:ln w="9525">
              <a:solidFill>
                <a:schemeClr val="tx1"/>
              </a:solidFill>
              <a:miter lim="800000"/>
              <a:headEnd/>
              <a:tailEnd/>
            </a:ln>
          </p:spPr>
          <p:txBody>
            <a:bodyPr lIns="90000" tIns="46800" rIns="90000" bIns="46800" anchor="ctr" anchorCtr="1">
              <a:prstTxWarp prst="textNoShape">
                <a:avLst/>
              </a:prstTxWarp>
              <a:spAutoFit/>
            </a:bodyPr>
            <a:lstStyle/>
            <a:p>
              <a:pPr algn="ctr" eaLnBrk="1" hangingPunct="1">
                <a:buClr>
                  <a:srgbClr val="000000"/>
                </a:buClr>
                <a:buSzPct val="100000"/>
                <a:tabLst>
                  <a:tab pos="0" algn="l"/>
                  <a:tab pos="455613" algn="l"/>
                  <a:tab pos="912813" algn="l"/>
                  <a:tab pos="1370013" algn="l"/>
                  <a:tab pos="1827213" algn="l"/>
                  <a:tab pos="2284413" algn="l"/>
                  <a:tab pos="2741613" algn="l"/>
                  <a:tab pos="3198813" algn="l"/>
                  <a:tab pos="3656013" algn="l"/>
                  <a:tab pos="4113213" algn="l"/>
                  <a:tab pos="4570413" algn="l"/>
                  <a:tab pos="5027613" algn="l"/>
                  <a:tab pos="5483225" algn="l"/>
                  <a:tab pos="5940425" algn="l"/>
                  <a:tab pos="6397625" algn="l"/>
                  <a:tab pos="6854825" algn="l"/>
                  <a:tab pos="7312025" algn="l"/>
                  <a:tab pos="7769225" algn="l"/>
                  <a:tab pos="8226425" algn="l"/>
                  <a:tab pos="8683625" algn="l"/>
                  <a:tab pos="9140825" algn="l"/>
                </a:tabLst>
              </a:pPr>
              <a:r>
                <a:rPr lang="en-GB" b="0">
                  <a:solidFill>
                    <a:schemeClr val="tx1"/>
                  </a:solidFill>
                  <a:latin typeface="Arial" charset="0"/>
                </a:rPr>
                <a:t>Template </a:t>
              </a:r>
            </a:p>
            <a:p>
              <a:pPr algn="ctr" eaLnBrk="1" hangingPunct="1">
                <a:buClr>
                  <a:srgbClr val="000000"/>
                </a:buClr>
                <a:buSzPct val="100000"/>
                <a:tabLst>
                  <a:tab pos="0" algn="l"/>
                  <a:tab pos="455613" algn="l"/>
                  <a:tab pos="912813" algn="l"/>
                  <a:tab pos="1370013" algn="l"/>
                  <a:tab pos="1827213" algn="l"/>
                  <a:tab pos="2284413" algn="l"/>
                  <a:tab pos="2741613" algn="l"/>
                  <a:tab pos="3198813" algn="l"/>
                  <a:tab pos="3656013" algn="l"/>
                  <a:tab pos="4113213" algn="l"/>
                  <a:tab pos="4570413" algn="l"/>
                  <a:tab pos="5027613" algn="l"/>
                  <a:tab pos="5483225" algn="l"/>
                  <a:tab pos="5940425" algn="l"/>
                  <a:tab pos="6397625" algn="l"/>
                  <a:tab pos="6854825" algn="l"/>
                  <a:tab pos="7312025" algn="l"/>
                  <a:tab pos="7769225" algn="l"/>
                  <a:tab pos="8226425" algn="l"/>
                  <a:tab pos="8683625" algn="l"/>
                  <a:tab pos="9140825" algn="l"/>
                </a:tabLst>
              </a:pPr>
              <a:r>
                <a:rPr lang="en-GB" b="0">
                  <a:solidFill>
                    <a:schemeClr val="tx1"/>
                  </a:solidFill>
                  <a:latin typeface="Arial" charset="0"/>
                </a:rPr>
                <a:t>Creation</a:t>
              </a:r>
            </a:p>
          </p:txBody>
        </p:sp>
      </p:grpSp>
      <p:sp>
        <p:nvSpPr>
          <p:cNvPr id="154633" name="Text Box 21"/>
          <p:cNvSpPr txBox="1">
            <a:spLocks noChangeArrowheads="1"/>
          </p:cNvSpPr>
          <p:nvPr/>
        </p:nvSpPr>
        <p:spPr bwMode="auto">
          <a:xfrm>
            <a:off x="3962400" y="2971800"/>
            <a:ext cx="3886200" cy="830263"/>
          </a:xfrm>
          <a:prstGeom prst="rect">
            <a:avLst/>
          </a:prstGeom>
          <a:noFill/>
          <a:ln w="9525">
            <a:noFill/>
            <a:miter lim="800000"/>
            <a:headEnd/>
            <a:tailEnd/>
          </a:ln>
        </p:spPr>
        <p:txBody>
          <a:bodyPr lIns="91410" tIns="45706" rIns="91410" bIns="45706">
            <a:prstTxWarp prst="textNoShape">
              <a:avLst/>
            </a:prstTxWarp>
            <a:spAutoFit/>
          </a:bodyPr>
          <a:lstStyle/>
          <a:p>
            <a:pPr algn="ctr"/>
            <a:r>
              <a:rPr lang="en-US" sz="2400" b="0">
                <a:solidFill>
                  <a:schemeClr val="tx1"/>
                </a:solidFill>
                <a:latin typeface="Arial" charset="0"/>
              </a:rPr>
              <a:t>Approximate Matching in encoded space!!</a:t>
            </a:r>
          </a:p>
        </p:txBody>
      </p:sp>
      <p:grpSp>
        <p:nvGrpSpPr>
          <p:cNvPr id="154634" name="Group 22"/>
          <p:cNvGrpSpPr>
            <a:grpSpLocks/>
          </p:cNvGrpSpPr>
          <p:nvPr/>
        </p:nvGrpSpPr>
        <p:grpSpPr bwMode="auto">
          <a:xfrm>
            <a:off x="1981200" y="2449513"/>
            <a:ext cx="1676400" cy="1071562"/>
            <a:chOff x="1776" y="1872"/>
            <a:chExt cx="904" cy="480"/>
          </a:xfrm>
        </p:grpSpPr>
        <p:sp>
          <p:nvSpPr>
            <p:cNvPr id="154671" name="AutoShape 23"/>
            <p:cNvSpPr>
              <a:spLocks noChangeArrowheads="1"/>
            </p:cNvSpPr>
            <p:nvPr/>
          </p:nvSpPr>
          <p:spPr bwMode="auto">
            <a:xfrm>
              <a:off x="1796" y="1872"/>
              <a:ext cx="864" cy="480"/>
            </a:xfrm>
            <a:prstGeom prst="roundRect">
              <a:avLst>
                <a:gd name="adj" fmla="val 24560"/>
              </a:avLst>
            </a:prstGeom>
            <a:solidFill>
              <a:srgbClr val="99FF99"/>
            </a:solidFill>
            <a:ln w="28575">
              <a:solidFill>
                <a:srgbClr val="33CC33"/>
              </a:solidFill>
              <a:round/>
              <a:headEnd/>
              <a:tailEnd/>
            </a:ln>
          </p:spPr>
          <p:txBody>
            <a:bodyPr wrap="none" anchor="ctr">
              <a:prstTxWarp prst="textNoShape">
                <a:avLst/>
              </a:prstTxWarp>
            </a:bodyPr>
            <a:lstStyle/>
            <a:p>
              <a:endParaRPr lang="en-US"/>
            </a:p>
          </p:txBody>
        </p:sp>
        <p:grpSp>
          <p:nvGrpSpPr>
            <p:cNvPr id="154672" name="Group 24"/>
            <p:cNvGrpSpPr>
              <a:grpSpLocks/>
            </p:cNvGrpSpPr>
            <p:nvPr/>
          </p:nvGrpSpPr>
          <p:grpSpPr bwMode="auto">
            <a:xfrm>
              <a:off x="1776" y="1885"/>
              <a:ext cx="904" cy="456"/>
              <a:chOff x="1763" y="1329"/>
              <a:chExt cx="586" cy="340"/>
            </a:xfrm>
          </p:grpSpPr>
          <p:sp>
            <p:nvSpPr>
              <p:cNvPr id="154673" name="AutoShape 25"/>
              <p:cNvSpPr>
                <a:spLocks noChangeArrowheads="1"/>
              </p:cNvSpPr>
              <p:nvPr/>
            </p:nvSpPr>
            <p:spPr bwMode="auto">
              <a:xfrm>
                <a:off x="1763" y="1395"/>
                <a:ext cx="586" cy="203"/>
              </a:xfrm>
              <a:prstGeom prst="roundRect">
                <a:avLst>
                  <a:gd name="adj" fmla="val 491"/>
                </a:avLst>
              </a:prstGeom>
              <a:noFill/>
              <a:ln w="9525">
                <a:noFill/>
                <a:round/>
                <a:headEnd/>
                <a:tailEnd/>
              </a:ln>
            </p:spPr>
            <p:txBody>
              <a:bodyPr wrap="none" anchor="ctr">
                <a:prstTxWarp prst="textNoShape">
                  <a:avLst/>
                </a:prstTxWarp>
              </a:bodyPr>
              <a:lstStyle/>
              <a:p>
                <a:endParaRPr lang="en-US"/>
              </a:p>
            </p:txBody>
          </p:sp>
          <p:sp>
            <p:nvSpPr>
              <p:cNvPr id="154674" name="Text Box 26"/>
              <p:cNvSpPr txBox="1">
                <a:spLocks noChangeArrowheads="1"/>
              </p:cNvSpPr>
              <p:nvPr/>
            </p:nvSpPr>
            <p:spPr bwMode="auto">
              <a:xfrm>
                <a:off x="1763" y="1329"/>
                <a:ext cx="586" cy="340"/>
              </a:xfrm>
              <a:prstGeom prst="rect">
                <a:avLst/>
              </a:prstGeom>
              <a:noFill/>
              <a:ln w="9525">
                <a:noFill/>
                <a:miter lim="800000"/>
                <a:headEnd/>
                <a:tailEnd/>
              </a:ln>
            </p:spPr>
            <p:txBody>
              <a:bodyPr lIns="90000" tIns="46800" rIns="90000" bIns="46800" anchor="ctr" anchorCtr="1">
                <a:prstTxWarp prst="textNoShape">
                  <a:avLst/>
                </a:prstTxWarp>
                <a:spAutoFit/>
              </a:bodyPr>
              <a:lstStyle/>
              <a:p>
                <a:pPr algn="ctr" eaLnBrk="1" hangingPunct="1">
                  <a:buClr>
                    <a:srgbClr val="000000"/>
                  </a:buClr>
                  <a:buSzPct val="100000"/>
                  <a:tabLst>
                    <a:tab pos="0" algn="l"/>
                    <a:tab pos="455613" algn="l"/>
                    <a:tab pos="912813" algn="l"/>
                    <a:tab pos="1370013" algn="l"/>
                    <a:tab pos="1827213" algn="l"/>
                    <a:tab pos="2284413" algn="l"/>
                    <a:tab pos="2741613" algn="l"/>
                    <a:tab pos="3198813" algn="l"/>
                    <a:tab pos="3656013" algn="l"/>
                    <a:tab pos="4113213" algn="l"/>
                    <a:tab pos="4570413" algn="l"/>
                    <a:tab pos="5027613" algn="l"/>
                    <a:tab pos="5483225" algn="l"/>
                    <a:tab pos="5940425" algn="l"/>
                    <a:tab pos="6397625" algn="l"/>
                    <a:tab pos="6854825" algn="l"/>
                    <a:tab pos="7312025" algn="l"/>
                    <a:tab pos="7769225" algn="l"/>
                    <a:tab pos="8226425" algn="l"/>
                    <a:tab pos="8683625" algn="l"/>
                    <a:tab pos="9140825" algn="l"/>
                  </a:tabLst>
                </a:pPr>
                <a:r>
                  <a:rPr lang="en-GB" b="0">
                    <a:solidFill>
                      <a:schemeClr val="tx1"/>
                    </a:solidFill>
                    <a:latin typeface="Arial" charset="0"/>
                  </a:rPr>
                  <a:t>Transform to revocable biotoken </a:t>
                </a:r>
              </a:p>
            </p:txBody>
          </p:sp>
        </p:grpSp>
      </p:grpSp>
      <p:cxnSp>
        <p:nvCxnSpPr>
          <p:cNvPr id="154635" name="AutoShape 27"/>
          <p:cNvCxnSpPr>
            <a:cxnSpLocks noChangeShapeType="1"/>
            <a:stCxn id="154682" idx="2"/>
            <a:endCxn id="154674" idx="1"/>
          </p:cNvCxnSpPr>
          <p:nvPr/>
        </p:nvCxnSpPr>
        <p:spPr bwMode="auto">
          <a:xfrm rot="16200000" flipH="1">
            <a:off x="1383507" y="2391569"/>
            <a:ext cx="431800" cy="763587"/>
          </a:xfrm>
          <a:prstGeom prst="bentConnector2">
            <a:avLst/>
          </a:prstGeom>
          <a:noFill/>
          <a:ln w="9525">
            <a:solidFill>
              <a:schemeClr val="tx1"/>
            </a:solidFill>
            <a:miter lim="800000"/>
            <a:headEnd/>
            <a:tailEnd type="triangle" w="med" len="med"/>
          </a:ln>
        </p:spPr>
      </p:cxnSp>
      <p:cxnSp>
        <p:nvCxnSpPr>
          <p:cNvPr id="154636" name="AutoShape 28"/>
          <p:cNvCxnSpPr>
            <a:cxnSpLocks noChangeShapeType="1"/>
            <a:stCxn id="154674" idx="3"/>
            <a:endCxn id="154683" idx="2"/>
          </p:cNvCxnSpPr>
          <p:nvPr/>
        </p:nvCxnSpPr>
        <p:spPr bwMode="auto">
          <a:xfrm flipV="1">
            <a:off x="3657600" y="2657475"/>
            <a:ext cx="773113" cy="331788"/>
          </a:xfrm>
          <a:prstGeom prst="bentConnector2">
            <a:avLst/>
          </a:prstGeom>
          <a:noFill/>
          <a:ln w="9525">
            <a:solidFill>
              <a:schemeClr val="tx1"/>
            </a:solidFill>
            <a:miter lim="800000"/>
            <a:headEnd/>
            <a:tailEnd type="triangle" w="med" len="med"/>
          </a:ln>
        </p:spPr>
      </p:cxnSp>
      <p:grpSp>
        <p:nvGrpSpPr>
          <p:cNvPr id="154637" name="Group 29"/>
          <p:cNvGrpSpPr>
            <a:grpSpLocks/>
          </p:cNvGrpSpPr>
          <p:nvPr/>
        </p:nvGrpSpPr>
        <p:grpSpPr bwMode="auto">
          <a:xfrm>
            <a:off x="3679825" y="5257800"/>
            <a:ext cx="1349375" cy="904875"/>
            <a:chOff x="2734" y="1329"/>
            <a:chExt cx="623" cy="335"/>
          </a:xfrm>
        </p:grpSpPr>
        <p:sp>
          <p:nvSpPr>
            <p:cNvPr id="154667" name="AutoShape 30"/>
            <p:cNvSpPr>
              <a:spLocks noChangeArrowheads="1"/>
            </p:cNvSpPr>
            <p:nvPr/>
          </p:nvSpPr>
          <p:spPr bwMode="auto">
            <a:xfrm>
              <a:off x="2734" y="1329"/>
              <a:ext cx="623" cy="335"/>
            </a:xfrm>
            <a:prstGeom prst="roundRect">
              <a:avLst>
                <a:gd name="adj" fmla="val 16764"/>
              </a:avLst>
            </a:prstGeom>
            <a:solidFill>
              <a:srgbClr val="91FF91"/>
            </a:solidFill>
            <a:ln w="9360">
              <a:solidFill>
                <a:srgbClr val="000000"/>
              </a:solidFill>
              <a:round/>
              <a:headEnd/>
              <a:tailEnd/>
            </a:ln>
          </p:spPr>
          <p:txBody>
            <a:bodyPr wrap="none" anchor="ctr">
              <a:prstTxWarp prst="textNoShape">
                <a:avLst/>
              </a:prstTxWarp>
            </a:bodyPr>
            <a:lstStyle/>
            <a:p>
              <a:endParaRPr lang="en-US"/>
            </a:p>
          </p:txBody>
        </p:sp>
        <p:grpSp>
          <p:nvGrpSpPr>
            <p:cNvPr id="154668" name="Group 31"/>
            <p:cNvGrpSpPr>
              <a:grpSpLocks/>
            </p:cNvGrpSpPr>
            <p:nvPr/>
          </p:nvGrpSpPr>
          <p:grpSpPr bwMode="auto">
            <a:xfrm>
              <a:off x="2753" y="1348"/>
              <a:ext cx="586" cy="298"/>
              <a:chOff x="2563" y="1348"/>
              <a:chExt cx="586" cy="298"/>
            </a:xfrm>
          </p:grpSpPr>
          <p:sp>
            <p:nvSpPr>
              <p:cNvPr id="154669" name="AutoShape 32"/>
              <p:cNvSpPr>
                <a:spLocks noChangeArrowheads="1"/>
              </p:cNvSpPr>
              <p:nvPr/>
            </p:nvSpPr>
            <p:spPr bwMode="auto">
              <a:xfrm>
                <a:off x="2563" y="1348"/>
                <a:ext cx="586" cy="298"/>
              </a:xfrm>
              <a:prstGeom prst="roundRect">
                <a:avLst>
                  <a:gd name="adj" fmla="val 333"/>
                </a:avLst>
              </a:prstGeom>
              <a:solidFill>
                <a:srgbClr val="91FF91"/>
              </a:solidFill>
              <a:ln w="9525">
                <a:noFill/>
                <a:round/>
                <a:headEnd/>
                <a:tailEnd/>
              </a:ln>
            </p:spPr>
            <p:txBody>
              <a:bodyPr wrap="none" anchor="ctr">
                <a:prstTxWarp prst="textNoShape">
                  <a:avLst/>
                </a:prstTxWarp>
              </a:bodyPr>
              <a:lstStyle/>
              <a:p>
                <a:endParaRPr lang="en-US"/>
              </a:p>
            </p:txBody>
          </p:sp>
          <p:sp>
            <p:nvSpPr>
              <p:cNvPr id="154670" name="Text Box 33"/>
              <p:cNvSpPr txBox="1">
                <a:spLocks noChangeArrowheads="1"/>
              </p:cNvSpPr>
              <p:nvPr/>
            </p:nvSpPr>
            <p:spPr bwMode="auto">
              <a:xfrm>
                <a:off x="2563" y="1423"/>
                <a:ext cx="586" cy="149"/>
              </a:xfrm>
              <a:prstGeom prst="rect">
                <a:avLst/>
              </a:prstGeom>
              <a:solidFill>
                <a:srgbClr val="91FF91"/>
              </a:solidFill>
              <a:ln w="9525">
                <a:noFill/>
                <a:miter lim="800000"/>
                <a:headEnd/>
                <a:tailEnd/>
              </a:ln>
            </p:spPr>
            <p:txBody>
              <a:bodyPr lIns="90000" tIns="46800" rIns="90000" bIns="46800" anchor="ctr">
                <a:prstTxWarp prst="textNoShape">
                  <a:avLst/>
                </a:prstTxWarp>
                <a:spAutoFit/>
              </a:bodyPr>
              <a:lstStyle/>
              <a:p>
                <a:pPr algn="ctr" eaLnBrk="1" hangingPunct="1">
                  <a:buClr>
                    <a:srgbClr val="000000"/>
                  </a:buClr>
                  <a:buSzPct val="100000"/>
                  <a:tabLst>
                    <a:tab pos="0" algn="l"/>
                    <a:tab pos="455613" algn="l"/>
                    <a:tab pos="912813" algn="l"/>
                    <a:tab pos="1370013" algn="l"/>
                    <a:tab pos="1827213" algn="l"/>
                    <a:tab pos="2284413" algn="l"/>
                    <a:tab pos="2741613" algn="l"/>
                    <a:tab pos="3198813" algn="l"/>
                    <a:tab pos="3656013" algn="l"/>
                    <a:tab pos="4113213" algn="l"/>
                    <a:tab pos="4570413" algn="l"/>
                    <a:tab pos="5027613" algn="l"/>
                    <a:tab pos="5483225" algn="l"/>
                    <a:tab pos="5940425" algn="l"/>
                    <a:tab pos="6397625" algn="l"/>
                    <a:tab pos="6854825" algn="l"/>
                    <a:tab pos="7312025" algn="l"/>
                    <a:tab pos="7769225" algn="l"/>
                    <a:tab pos="8226425" algn="l"/>
                    <a:tab pos="8683625" algn="l"/>
                    <a:tab pos="9140825" algn="l"/>
                  </a:tabLst>
                </a:pPr>
                <a:r>
                  <a:rPr lang="en-GB" b="0">
                    <a:solidFill>
                      <a:schemeClr val="tx1"/>
                    </a:solidFill>
                    <a:latin typeface="Arial" charset="0"/>
                  </a:rPr>
                  <a:t>Transmit</a:t>
                </a:r>
              </a:p>
            </p:txBody>
          </p:sp>
        </p:grpSp>
      </p:grpSp>
      <p:grpSp>
        <p:nvGrpSpPr>
          <p:cNvPr id="154638" name="Group 34"/>
          <p:cNvGrpSpPr>
            <a:grpSpLocks/>
          </p:cNvGrpSpPr>
          <p:nvPr/>
        </p:nvGrpSpPr>
        <p:grpSpPr bwMode="auto">
          <a:xfrm>
            <a:off x="1906588" y="4665663"/>
            <a:ext cx="1676400" cy="1027112"/>
            <a:chOff x="1776" y="1872"/>
            <a:chExt cx="904" cy="480"/>
          </a:xfrm>
        </p:grpSpPr>
        <p:sp>
          <p:nvSpPr>
            <p:cNvPr id="154663" name="AutoShape 35"/>
            <p:cNvSpPr>
              <a:spLocks noChangeArrowheads="1"/>
            </p:cNvSpPr>
            <p:nvPr/>
          </p:nvSpPr>
          <p:spPr bwMode="auto">
            <a:xfrm>
              <a:off x="1796" y="1872"/>
              <a:ext cx="864" cy="480"/>
            </a:xfrm>
            <a:prstGeom prst="roundRect">
              <a:avLst>
                <a:gd name="adj" fmla="val 24560"/>
              </a:avLst>
            </a:prstGeom>
            <a:solidFill>
              <a:srgbClr val="99FF99"/>
            </a:solidFill>
            <a:ln w="28575">
              <a:solidFill>
                <a:srgbClr val="33CC33"/>
              </a:solidFill>
              <a:round/>
              <a:headEnd/>
              <a:tailEnd/>
            </a:ln>
          </p:spPr>
          <p:txBody>
            <a:bodyPr wrap="none" anchor="ctr">
              <a:prstTxWarp prst="textNoShape">
                <a:avLst/>
              </a:prstTxWarp>
            </a:bodyPr>
            <a:lstStyle/>
            <a:p>
              <a:endParaRPr lang="en-US"/>
            </a:p>
          </p:txBody>
        </p:sp>
        <p:grpSp>
          <p:nvGrpSpPr>
            <p:cNvPr id="154664" name="Group 36"/>
            <p:cNvGrpSpPr>
              <a:grpSpLocks/>
            </p:cNvGrpSpPr>
            <p:nvPr/>
          </p:nvGrpSpPr>
          <p:grpSpPr bwMode="auto">
            <a:xfrm>
              <a:off x="1776" y="1876"/>
              <a:ext cx="904" cy="475"/>
              <a:chOff x="1763" y="1321"/>
              <a:chExt cx="586" cy="355"/>
            </a:xfrm>
          </p:grpSpPr>
          <p:sp>
            <p:nvSpPr>
              <p:cNvPr id="154665" name="AutoShape 37"/>
              <p:cNvSpPr>
                <a:spLocks noChangeArrowheads="1"/>
              </p:cNvSpPr>
              <p:nvPr/>
            </p:nvSpPr>
            <p:spPr bwMode="auto">
              <a:xfrm>
                <a:off x="1763" y="1395"/>
                <a:ext cx="586" cy="203"/>
              </a:xfrm>
              <a:prstGeom prst="roundRect">
                <a:avLst>
                  <a:gd name="adj" fmla="val 491"/>
                </a:avLst>
              </a:prstGeom>
              <a:noFill/>
              <a:ln w="9525">
                <a:noFill/>
                <a:round/>
                <a:headEnd/>
                <a:tailEnd/>
              </a:ln>
            </p:spPr>
            <p:txBody>
              <a:bodyPr wrap="none" anchor="ctr">
                <a:prstTxWarp prst="textNoShape">
                  <a:avLst/>
                </a:prstTxWarp>
              </a:bodyPr>
              <a:lstStyle/>
              <a:p>
                <a:endParaRPr lang="en-US"/>
              </a:p>
            </p:txBody>
          </p:sp>
          <p:sp>
            <p:nvSpPr>
              <p:cNvPr id="154666" name="Text Box 38"/>
              <p:cNvSpPr txBox="1">
                <a:spLocks noChangeArrowheads="1"/>
              </p:cNvSpPr>
              <p:nvPr/>
            </p:nvSpPr>
            <p:spPr bwMode="auto">
              <a:xfrm>
                <a:off x="1763" y="1321"/>
                <a:ext cx="586" cy="355"/>
              </a:xfrm>
              <a:prstGeom prst="rect">
                <a:avLst/>
              </a:prstGeom>
              <a:noFill/>
              <a:ln w="9525">
                <a:noFill/>
                <a:miter lim="800000"/>
                <a:headEnd/>
                <a:tailEnd/>
              </a:ln>
            </p:spPr>
            <p:txBody>
              <a:bodyPr lIns="90000" tIns="46800" rIns="90000" bIns="46800" anchor="ctr" anchorCtr="1">
                <a:prstTxWarp prst="textNoShape">
                  <a:avLst/>
                </a:prstTxWarp>
                <a:spAutoFit/>
              </a:bodyPr>
              <a:lstStyle/>
              <a:p>
                <a:pPr algn="ctr" eaLnBrk="1" hangingPunct="1">
                  <a:buClr>
                    <a:srgbClr val="000000"/>
                  </a:buClr>
                  <a:buSzPct val="100000"/>
                  <a:tabLst>
                    <a:tab pos="0" algn="l"/>
                    <a:tab pos="455613" algn="l"/>
                    <a:tab pos="912813" algn="l"/>
                    <a:tab pos="1370013" algn="l"/>
                    <a:tab pos="1827213" algn="l"/>
                    <a:tab pos="2284413" algn="l"/>
                    <a:tab pos="2741613" algn="l"/>
                    <a:tab pos="3198813" algn="l"/>
                    <a:tab pos="3656013" algn="l"/>
                    <a:tab pos="4113213" algn="l"/>
                    <a:tab pos="4570413" algn="l"/>
                    <a:tab pos="5027613" algn="l"/>
                    <a:tab pos="5483225" algn="l"/>
                    <a:tab pos="5940425" algn="l"/>
                    <a:tab pos="6397625" algn="l"/>
                    <a:tab pos="6854825" algn="l"/>
                    <a:tab pos="7312025" algn="l"/>
                    <a:tab pos="7769225" algn="l"/>
                    <a:tab pos="8226425" algn="l"/>
                    <a:tab pos="8683625" algn="l"/>
                    <a:tab pos="9140825" algn="l"/>
                  </a:tabLst>
                </a:pPr>
                <a:r>
                  <a:rPr lang="en-GB" b="0">
                    <a:solidFill>
                      <a:schemeClr val="tx1"/>
                    </a:solidFill>
                    <a:latin typeface="Arial" charset="0"/>
                  </a:rPr>
                  <a:t>Transform to revocable biotoken</a:t>
                </a:r>
              </a:p>
            </p:txBody>
          </p:sp>
        </p:grpSp>
      </p:grpSp>
      <p:cxnSp>
        <p:nvCxnSpPr>
          <p:cNvPr id="154639" name="AutoShape 39"/>
          <p:cNvCxnSpPr>
            <a:cxnSpLocks noChangeShapeType="1"/>
            <a:stCxn id="154676" idx="0"/>
            <a:endCxn id="154666" idx="1"/>
          </p:cNvCxnSpPr>
          <p:nvPr/>
        </p:nvCxnSpPr>
        <p:spPr bwMode="auto">
          <a:xfrm rot="5400000" flipH="1" flipV="1">
            <a:off x="1439863" y="4884738"/>
            <a:ext cx="168275" cy="765175"/>
          </a:xfrm>
          <a:prstGeom prst="bentConnector2">
            <a:avLst/>
          </a:prstGeom>
          <a:noFill/>
          <a:ln w="9525">
            <a:solidFill>
              <a:schemeClr val="tx1"/>
            </a:solidFill>
            <a:miter lim="800000"/>
            <a:headEnd/>
            <a:tailEnd type="triangle" w="med" len="med"/>
          </a:ln>
        </p:spPr>
      </p:cxnSp>
      <p:cxnSp>
        <p:nvCxnSpPr>
          <p:cNvPr id="154640" name="AutoShape 40"/>
          <p:cNvCxnSpPr>
            <a:cxnSpLocks noChangeShapeType="1"/>
            <a:stCxn id="154666" idx="3"/>
            <a:endCxn id="154667" idx="0"/>
          </p:cNvCxnSpPr>
          <p:nvPr/>
        </p:nvCxnSpPr>
        <p:spPr bwMode="auto">
          <a:xfrm>
            <a:off x="3582988" y="5183188"/>
            <a:ext cx="771525" cy="74612"/>
          </a:xfrm>
          <a:prstGeom prst="bentConnector2">
            <a:avLst/>
          </a:prstGeom>
          <a:noFill/>
          <a:ln w="9525">
            <a:solidFill>
              <a:schemeClr val="tx1"/>
            </a:solidFill>
            <a:miter lim="800000"/>
            <a:headEnd/>
            <a:tailEnd type="triangle" w="med" len="med"/>
          </a:ln>
        </p:spPr>
      </p:cxnSp>
      <p:grpSp>
        <p:nvGrpSpPr>
          <p:cNvPr id="154641" name="Group 41"/>
          <p:cNvGrpSpPr>
            <a:grpSpLocks/>
          </p:cNvGrpSpPr>
          <p:nvPr/>
        </p:nvGrpSpPr>
        <p:grpSpPr bwMode="auto">
          <a:xfrm>
            <a:off x="5638800" y="1831975"/>
            <a:ext cx="760413" cy="911225"/>
            <a:chOff x="3408" y="1154"/>
            <a:chExt cx="479" cy="574"/>
          </a:xfrm>
        </p:grpSpPr>
        <p:grpSp>
          <p:nvGrpSpPr>
            <p:cNvPr id="154657" name="Group 42"/>
            <p:cNvGrpSpPr>
              <a:grpSpLocks/>
            </p:cNvGrpSpPr>
            <p:nvPr/>
          </p:nvGrpSpPr>
          <p:grpSpPr bwMode="auto">
            <a:xfrm>
              <a:off x="3408" y="1154"/>
              <a:ext cx="477" cy="574"/>
              <a:chOff x="3408" y="1209"/>
              <a:chExt cx="477" cy="574"/>
            </a:xfrm>
          </p:grpSpPr>
          <p:sp>
            <p:nvSpPr>
              <p:cNvPr id="154661" name="Freeform 43"/>
              <p:cNvSpPr>
                <a:spLocks noChangeArrowheads="1"/>
              </p:cNvSpPr>
              <p:nvPr/>
            </p:nvSpPr>
            <p:spPr bwMode="auto">
              <a:xfrm>
                <a:off x="3408" y="1209"/>
                <a:ext cx="478" cy="575"/>
              </a:xfrm>
              <a:custGeom>
                <a:avLst/>
                <a:gdLst>
                  <a:gd name="T0" fmla="*/ 239 w 2110"/>
                  <a:gd name="T1" fmla="*/ 0 h 2537"/>
                  <a:gd name="T2" fmla="*/ 0 w 2110"/>
                  <a:gd name="T3" fmla="*/ 91 h 2537"/>
                  <a:gd name="T4" fmla="*/ 0 w 2110"/>
                  <a:gd name="T5" fmla="*/ 483 h 2537"/>
                  <a:gd name="T6" fmla="*/ 239 w 2110"/>
                  <a:gd name="T7" fmla="*/ 575 h 2537"/>
                  <a:gd name="T8" fmla="*/ 478 w 2110"/>
                  <a:gd name="T9" fmla="*/ 483 h 2537"/>
                  <a:gd name="T10" fmla="*/ 478 w 2110"/>
                  <a:gd name="T11" fmla="*/ 91 h 2537"/>
                  <a:gd name="T12" fmla="*/ 239 w 2110"/>
                  <a:gd name="T13" fmla="*/ 0 h 2537"/>
                  <a:gd name="T14" fmla="*/ 239 w 2110"/>
                  <a:gd name="T15" fmla="*/ 0 h 2537"/>
                  <a:gd name="T16" fmla="*/ 0 60000 65536"/>
                  <a:gd name="T17" fmla="*/ 0 60000 65536"/>
                  <a:gd name="T18" fmla="*/ 0 60000 65536"/>
                  <a:gd name="T19" fmla="*/ 0 60000 65536"/>
                  <a:gd name="T20" fmla="*/ 0 60000 65536"/>
                  <a:gd name="T21" fmla="*/ 0 60000 65536"/>
                  <a:gd name="T22" fmla="*/ 0 60000 65536"/>
                  <a:gd name="T23" fmla="*/ 0 60000 65536"/>
                  <a:gd name="T24" fmla="*/ 0 w 2110"/>
                  <a:gd name="T25" fmla="*/ 0 h 2537"/>
                  <a:gd name="T26" fmla="*/ 2110 w 2110"/>
                  <a:gd name="T27" fmla="*/ 2537 h 25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0" h="2537">
                    <a:moveTo>
                      <a:pt x="1054" y="0"/>
                    </a:moveTo>
                    <a:cubicBezTo>
                      <a:pt x="479" y="0"/>
                      <a:pt x="0" y="182"/>
                      <a:pt x="0" y="401"/>
                    </a:cubicBezTo>
                    <a:lnTo>
                      <a:pt x="0" y="2133"/>
                    </a:lnTo>
                    <a:cubicBezTo>
                      <a:pt x="0" y="2352"/>
                      <a:pt x="479" y="2536"/>
                      <a:pt x="1054" y="2536"/>
                    </a:cubicBezTo>
                    <a:cubicBezTo>
                      <a:pt x="1630" y="2536"/>
                      <a:pt x="2109" y="2352"/>
                      <a:pt x="2109" y="2133"/>
                    </a:cubicBezTo>
                    <a:lnTo>
                      <a:pt x="2109" y="401"/>
                    </a:lnTo>
                    <a:cubicBezTo>
                      <a:pt x="2109" y="182"/>
                      <a:pt x="1630" y="0"/>
                      <a:pt x="1054" y="0"/>
                    </a:cubicBezTo>
                  </a:path>
                </a:pathLst>
              </a:custGeom>
              <a:solidFill>
                <a:srgbClr val="91FF91"/>
              </a:solidFill>
              <a:ln w="9360">
                <a:solidFill>
                  <a:srgbClr val="000000"/>
                </a:solidFill>
                <a:round/>
                <a:headEnd/>
                <a:tailEnd/>
              </a:ln>
            </p:spPr>
            <p:txBody>
              <a:bodyPr wrap="none" anchor="ctr">
                <a:prstTxWarp prst="textNoShape">
                  <a:avLst/>
                </a:prstTxWarp>
              </a:bodyPr>
              <a:lstStyle/>
              <a:p>
                <a:endParaRPr lang="en-US"/>
              </a:p>
            </p:txBody>
          </p:sp>
          <p:sp>
            <p:nvSpPr>
              <p:cNvPr id="154662" name="Freeform 44"/>
              <p:cNvSpPr>
                <a:spLocks noChangeArrowheads="1"/>
              </p:cNvSpPr>
              <p:nvPr/>
            </p:nvSpPr>
            <p:spPr bwMode="auto">
              <a:xfrm>
                <a:off x="3408" y="1209"/>
                <a:ext cx="478" cy="183"/>
              </a:xfrm>
              <a:custGeom>
                <a:avLst/>
                <a:gdLst>
                  <a:gd name="T0" fmla="*/ 239 w 2110"/>
                  <a:gd name="T1" fmla="*/ 0 h 807"/>
                  <a:gd name="T2" fmla="*/ 0 w 2110"/>
                  <a:gd name="T3" fmla="*/ 91 h 807"/>
                  <a:gd name="T4" fmla="*/ 239 w 2110"/>
                  <a:gd name="T5" fmla="*/ 183 h 807"/>
                  <a:gd name="T6" fmla="*/ 478 w 2110"/>
                  <a:gd name="T7" fmla="*/ 91 h 807"/>
                  <a:gd name="T8" fmla="*/ 239 w 2110"/>
                  <a:gd name="T9" fmla="*/ 0 h 807"/>
                  <a:gd name="T10" fmla="*/ 239 w 2110"/>
                  <a:gd name="T11" fmla="*/ 0 h 807"/>
                  <a:gd name="T12" fmla="*/ 0 60000 65536"/>
                  <a:gd name="T13" fmla="*/ 0 60000 65536"/>
                  <a:gd name="T14" fmla="*/ 0 60000 65536"/>
                  <a:gd name="T15" fmla="*/ 0 60000 65536"/>
                  <a:gd name="T16" fmla="*/ 0 60000 65536"/>
                  <a:gd name="T17" fmla="*/ 0 60000 65536"/>
                  <a:gd name="T18" fmla="*/ 0 w 2110"/>
                  <a:gd name="T19" fmla="*/ 0 h 807"/>
                  <a:gd name="T20" fmla="*/ 2110 w 2110"/>
                  <a:gd name="T21" fmla="*/ 807 h 807"/>
                </a:gdLst>
                <a:ahLst/>
                <a:cxnLst>
                  <a:cxn ang="T12">
                    <a:pos x="T0" y="T1"/>
                  </a:cxn>
                  <a:cxn ang="T13">
                    <a:pos x="T2" y="T3"/>
                  </a:cxn>
                  <a:cxn ang="T14">
                    <a:pos x="T4" y="T5"/>
                  </a:cxn>
                  <a:cxn ang="T15">
                    <a:pos x="T6" y="T7"/>
                  </a:cxn>
                  <a:cxn ang="T16">
                    <a:pos x="T8" y="T9"/>
                  </a:cxn>
                  <a:cxn ang="T17">
                    <a:pos x="T10" y="T11"/>
                  </a:cxn>
                </a:cxnLst>
                <a:rect l="T18" t="T19" r="T20" b="T21"/>
                <a:pathLst>
                  <a:path w="2110" h="807">
                    <a:moveTo>
                      <a:pt x="1054" y="0"/>
                    </a:moveTo>
                    <a:cubicBezTo>
                      <a:pt x="479" y="0"/>
                      <a:pt x="0" y="183"/>
                      <a:pt x="0" y="402"/>
                    </a:cubicBezTo>
                    <a:cubicBezTo>
                      <a:pt x="0" y="622"/>
                      <a:pt x="479" y="806"/>
                      <a:pt x="1054" y="806"/>
                    </a:cubicBezTo>
                    <a:cubicBezTo>
                      <a:pt x="1630" y="806"/>
                      <a:pt x="2109" y="622"/>
                      <a:pt x="2109" y="402"/>
                    </a:cubicBezTo>
                    <a:cubicBezTo>
                      <a:pt x="2109" y="183"/>
                      <a:pt x="1630" y="0"/>
                      <a:pt x="1054" y="0"/>
                    </a:cubicBezTo>
                  </a:path>
                </a:pathLst>
              </a:custGeom>
              <a:solidFill>
                <a:srgbClr val="91FF91"/>
              </a:solidFill>
              <a:ln w="9360">
                <a:solidFill>
                  <a:srgbClr val="000000"/>
                </a:solidFill>
                <a:round/>
                <a:headEnd/>
                <a:tailEnd/>
              </a:ln>
            </p:spPr>
            <p:txBody>
              <a:bodyPr wrap="none" anchor="ctr">
                <a:prstTxWarp prst="textNoShape">
                  <a:avLst/>
                </a:prstTxWarp>
              </a:bodyPr>
              <a:lstStyle/>
              <a:p>
                <a:endParaRPr lang="en-US"/>
              </a:p>
            </p:txBody>
          </p:sp>
        </p:grpSp>
        <p:grpSp>
          <p:nvGrpSpPr>
            <p:cNvPr id="154658" name="Group 45"/>
            <p:cNvGrpSpPr>
              <a:grpSpLocks/>
            </p:cNvGrpSpPr>
            <p:nvPr/>
          </p:nvGrpSpPr>
          <p:grpSpPr bwMode="auto">
            <a:xfrm>
              <a:off x="3408" y="1337"/>
              <a:ext cx="479" cy="302"/>
              <a:chOff x="3408" y="1392"/>
              <a:chExt cx="479" cy="302"/>
            </a:xfrm>
          </p:grpSpPr>
          <p:sp>
            <p:nvSpPr>
              <p:cNvPr id="154659" name="AutoShape 46"/>
              <p:cNvSpPr>
                <a:spLocks noChangeArrowheads="1"/>
              </p:cNvSpPr>
              <p:nvPr/>
            </p:nvSpPr>
            <p:spPr bwMode="auto">
              <a:xfrm>
                <a:off x="3408" y="1392"/>
                <a:ext cx="479" cy="302"/>
              </a:xfrm>
              <a:prstGeom prst="roundRect">
                <a:avLst>
                  <a:gd name="adj" fmla="val 329"/>
                </a:avLst>
              </a:prstGeom>
              <a:noFill/>
              <a:ln w="9525">
                <a:noFill/>
                <a:round/>
                <a:headEnd/>
                <a:tailEnd/>
              </a:ln>
            </p:spPr>
            <p:txBody>
              <a:bodyPr wrap="none" anchor="ctr">
                <a:prstTxWarp prst="textNoShape">
                  <a:avLst/>
                </a:prstTxWarp>
              </a:bodyPr>
              <a:lstStyle/>
              <a:p>
                <a:endParaRPr lang="en-US"/>
              </a:p>
            </p:txBody>
          </p:sp>
          <p:sp>
            <p:nvSpPr>
              <p:cNvPr id="154660" name="Text Box 47"/>
              <p:cNvSpPr txBox="1">
                <a:spLocks noChangeArrowheads="1"/>
              </p:cNvSpPr>
              <p:nvPr/>
            </p:nvSpPr>
            <p:spPr bwMode="auto">
              <a:xfrm>
                <a:off x="3408" y="1427"/>
                <a:ext cx="479" cy="234"/>
              </a:xfrm>
              <a:prstGeom prst="rect">
                <a:avLst/>
              </a:prstGeom>
              <a:noFill/>
              <a:ln w="9525">
                <a:noFill/>
                <a:miter lim="800000"/>
                <a:headEnd/>
                <a:tailEnd/>
              </a:ln>
            </p:spPr>
            <p:txBody>
              <a:bodyPr lIns="90000" tIns="46800" rIns="90000" bIns="46800" anchor="ctr">
                <a:prstTxWarp prst="textNoShape">
                  <a:avLst/>
                </a:prstTxWarp>
                <a:spAutoFit/>
              </a:bodyPr>
              <a:lstStyle/>
              <a:p>
                <a:pPr algn="ctr" eaLnBrk="1" hangingPunct="1">
                  <a:buClr>
                    <a:srgbClr val="000000"/>
                  </a:buClr>
                  <a:buSzPct val="100000"/>
                  <a:tabLst>
                    <a:tab pos="0" algn="l"/>
                    <a:tab pos="455613" algn="l"/>
                    <a:tab pos="912813" algn="l"/>
                    <a:tab pos="1370013" algn="l"/>
                    <a:tab pos="1827213" algn="l"/>
                    <a:tab pos="2284413" algn="l"/>
                    <a:tab pos="2741613" algn="l"/>
                    <a:tab pos="3198813" algn="l"/>
                    <a:tab pos="3656013" algn="l"/>
                    <a:tab pos="4113213" algn="l"/>
                    <a:tab pos="4570413" algn="l"/>
                    <a:tab pos="5027613" algn="l"/>
                    <a:tab pos="5483225" algn="l"/>
                    <a:tab pos="5940425" algn="l"/>
                    <a:tab pos="6397625" algn="l"/>
                    <a:tab pos="6854825" algn="l"/>
                    <a:tab pos="7312025" algn="l"/>
                    <a:tab pos="7769225" algn="l"/>
                    <a:tab pos="8226425" algn="l"/>
                    <a:tab pos="8683625" algn="l"/>
                    <a:tab pos="9140825" algn="l"/>
                  </a:tabLst>
                </a:pPr>
                <a:r>
                  <a:rPr lang="en-GB" sz="1800" b="0">
                    <a:solidFill>
                      <a:schemeClr val="tx1"/>
                    </a:solidFill>
                    <a:latin typeface="Arial" charset="0"/>
                  </a:rPr>
                  <a:t>Store</a:t>
                </a:r>
              </a:p>
            </p:txBody>
          </p:sp>
        </p:grpSp>
      </p:grpSp>
      <p:grpSp>
        <p:nvGrpSpPr>
          <p:cNvPr id="154642" name="Group 48"/>
          <p:cNvGrpSpPr>
            <a:grpSpLocks/>
          </p:cNvGrpSpPr>
          <p:nvPr/>
        </p:nvGrpSpPr>
        <p:grpSpPr bwMode="auto">
          <a:xfrm>
            <a:off x="6477000" y="3505200"/>
            <a:ext cx="2438400" cy="965200"/>
            <a:chOff x="4656" y="2160"/>
            <a:chExt cx="959" cy="608"/>
          </a:xfrm>
        </p:grpSpPr>
        <p:sp>
          <p:nvSpPr>
            <p:cNvPr id="154653" name="Freeform 49"/>
            <p:cNvSpPr>
              <a:spLocks noChangeArrowheads="1"/>
            </p:cNvSpPr>
            <p:nvPr/>
          </p:nvSpPr>
          <p:spPr bwMode="auto">
            <a:xfrm>
              <a:off x="4656" y="2160"/>
              <a:ext cx="959" cy="608"/>
            </a:xfrm>
            <a:custGeom>
              <a:avLst/>
              <a:gdLst>
                <a:gd name="T0" fmla="*/ 0 w 4230"/>
                <a:gd name="T1" fmla="*/ 304 h 2682"/>
                <a:gd name="T2" fmla="*/ 479 w 4230"/>
                <a:gd name="T3" fmla="*/ 0 h 2682"/>
                <a:gd name="T4" fmla="*/ 959 w 4230"/>
                <a:gd name="T5" fmla="*/ 304 h 2682"/>
                <a:gd name="T6" fmla="*/ 479 w 4230"/>
                <a:gd name="T7" fmla="*/ 608 h 2682"/>
                <a:gd name="T8" fmla="*/ 0 w 4230"/>
                <a:gd name="T9" fmla="*/ 304 h 2682"/>
                <a:gd name="T10" fmla="*/ 0 60000 65536"/>
                <a:gd name="T11" fmla="*/ 0 60000 65536"/>
                <a:gd name="T12" fmla="*/ 0 60000 65536"/>
                <a:gd name="T13" fmla="*/ 0 60000 65536"/>
                <a:gd name="T14" fmla="*/ 0 60000 65536"/>
                <a:gd name="T15" fmla="*/ 0 w 4230"/>
                <a:gd name="T16" fmla="*/ 0 h 2682"/>
                <a:gd name="T17" fmla="*/ 4230 w 4230"/>
                <a:gd name="T18" fmla="*/ 2682 h 2682"/>
              </a:gdLst>
              <a:ahLst/>
              <a:cxnLst>
                <a:cxn ang="T10">
                  <a:pos x="T0" y="T1"/>
                </a:cxn>
                <a:cxn ang="T11">
                  <a:pos x="T2" y="T3"/>
                </a:cxn>
                <a:cxn ang="T12">
                  <a:pos x="T4" y="T5"/>
                </a:cxn>
                <a:cxn ang="T13">
                  <a:pos x="T6" y="T7"/>
                </a:cxn>
                <a:cxn ang="T14">
                  <a:pos x="T8" y="T9"/>
                </a:cxn>
              </a:cxnLst>
              <a:rect l="T15" t="T16" r="T17" b="T18"/>
              <a:pathLst>
                <a:path w="4230" h="2682">
                  <a:moveTo>
                    <a:pt x="0" y="1341"/>
                  </a:moveTo>
                  <a:lnTo>
                    <a:pt x="2114" y="0"/>
                  </a:lnTo>
                  <a:lnTo>
                    <a:pt x="4229" y="1341"/>
                  </a:lnTo>
                  <a:lnTo>
                    <a:pt x="2114" y="2681"/>
                  </a:lnTo>
                  <a:lnTo>
                    <a:pt x="0" y="1341"/>
                  </a:lnTo>
                </a:path>
              </a:pathLst>
            </a:custGeom>
            <a:solidFill>
              <a:srgbClr val="91FF91"/>
            </a:solidFill>
            <a:ln w="9360">
              <a:solidFill>
                <a:srgbClr val="000000"/>
              </a:solidFill>
              <a:round/>
              <a:headEnd/>
              <a:tailEnd/>
            </a:ln>
          </p:spPr>
          <p:txBody>
            <a:bodyPr wrap="none" anchor="ctr">
              <a:prstTxWarp prst="textNoShape">
                <a:avLst/>
              </a:prstTxWarp>
            </a:bodyPr>
            <a:lstStyle/>
            <a:p>
              <a:endParaRPr lang="en-US"/>
            </a:p>
          </p:txBody>
        </p:sp>
        <p:grpSp>
          <p:nvGrpSpPr>
            <p:cNvPr id="154654" name="Group 50"/>
            <p:cNvGrpSpPr>
              <a:grpSpLocks/>
            </p:cNvGrpSpPr>
            <p:nvPr/>
          </p:nvGrpSpPr>
          <p:grpSpPr bwMode="auto">
            <a:xfrm>
              <a:off x="4896" y="2312"/>
              <a:ext cx="480" cy="305"/>
              <a:chOff x="4896" y="2312"/>
              <a:chExt cx="480" cy="305"/>
            </a:xfrm>
          </p:grpSpPr>
          <p:sp>
            <p:nvSpPr>
              <p:cNvPr id="154655" name="AutoShape 51"/>
              <p:cNvSpPr>
                <a:spLocks noChangeArrowheads="1"/>
              </p:cNvSpPr>
              <p:nvPr/>
            </p:nvSpPr>
            <p:spPr bwMode="auto">
              <a:xfrm>
                <a:off x="4896" y="2312"/>
                <a:ext cx="480" cy="305"/>
              </a:xfrm>
              <a:prstGeom prst="roundRect">
                <a:avLst>
                  <a:gd name="adj" fmla="val 329"/>
                </a:avLst>
              </a:prstGeom>
              <a:solidFill>
                <a:srgbClr val="91FF91"/>
              </a:solidFill>
              <a:ln w="9525">
                <a:noFill/>
                <a:round/>
                <a:headEnd/>
                <a:tailEnd/>
              </a:ln>
            </p:spPr>
            <p:txBody>
              <a:bodyPr wrap="none" anchor="ctr">
                <a:prstTxWarp prst="textNoShape">
                  <a:avLst/>
                </a:prstTxWarp>
              </a:bodyPr>
              <a:lstStyle/>
              <a:p>
                <a:endParaRPr lang="en-US"/>
              </a:p>
            </p:txBody>
          </p:sp>
          <p:sp>
            <p:nvSpPr>
              <p:cNvPr id="154656" name="Text Box 52"/>
              <p:cNvSpPr txBox="1">
                <a:spLocks noChangeArrowheads="1"/>
              </p:cNvSpPr>
              <p:nvPr/>
            </p:nvSpPr>
            <p:spPr bwMode="auto">
              <a:xfrm>
                <a:off x="4896" y="2358"/>
                <a:ext cx="479" cy="215"/>
              </a:xfrm>
              <a:prstGeom prst="rect">
                <a:avLst/>
              </a:prstGeom>
              <a:solidFill>
                <a:srgbClr val="91FF91"/>
              </a:solidFill>
              <a:ln w="9525">
                <a:noFill/>
                <a:miter lim="800000"/>
                <a:headEnd/>
                <a:tailEnd/>
              </a:ln>
            </p:spPr>
            <p:txBody>
              <a:bodyPr lIns="90000" tIns="46800" rIns="90000" bIns="46800" anchor="ctr" anchorCtr="1">
                <a:prstTxWarp prst="textNoShape">
                  <a:avLst/>
                </a:prstTxWarp>
                <a:spAutoFit/>
              </a:bodyPr>
              <a:lstStyle/>
              <a:p>
                <a:pPr algn="ctr" eaLnBrk="1" hangingPunct="1">
                  <a:buClr>
                    <a:srgbClr val="000000"/>
                  </a:buClr>
                  <a:buSzPct val="100000"/>
                  <a:tabLst>
                    <a:tab pos="0" algn="l"/>
                    <a:tab pos="455613" algn="l"/>
                    <a:tab pos="912813" algn="l"/>
                    <a:tab pos="1370013" algn="l"/>
                    <a:tab pos="1827213" algn="l"/>
                    <a:tab pos="2284413" algn="l"/>
                    <a:tab pos="2741613" algn="l"/>
                    <a:tab pos="3198813" algn="l"/>
                    <a:tab pos="3656013" algn="l"/>
                    <a:tab pos="4113213" algn="l"/>
                    <a:tab pos="4570413" algn="l"/>
                    <a:tab pos="5027613" algn="l"/>
                    <a:tab pos="5483225" algn="l"/>
                    <a:tab pos="5940425" algn="l"/>
                    <a:tab pos="6397625" algn="l"/>
                    <a:tab pos="6854825" algn="l"/>
                    <a:tab pos="7312025" algn="l"/>
                    <a:tab pos="7769225" algn="l"/>
                    <a:tab pos="8226425" algn="l"/>
                    <a:tab pos="8683625" algn="l"/>
                    <a:tab pos="9140825" algn="l"/>
                  </a:tabLst>
                </a:pPr>
                <a:r>
                  <a:rPr lang="en-GB" sz="1600" b="0">
                    <a:solidFill>
                      <a:schemeClr val="tx1"/>
                    </a:solidFill>
                    <a:latin typeface="Arial" charset="0"/>
                  </a:rPr>
                  <a:t>Compare </a:t>
                </a:r>
              </a:p>
            </p:txBody>
          </p:sp>
        </p:grpSp>
      </p:grpSp>
      <p:cxnSp>
        <p:nvCxnSpPr>
          <p:cNvPr id="154643" name="AutoShape 53"/>
          <p:cNvCxnSpPr>
            <a:cxnSpLocks noChangeShapeType="1"/>
            <a:stCxn id="154660" idx="3"/>
            <a:endCxn id="154652" idx="1"/>
          </p:cNvCxnSpPr>
          <p:nvPr/>
        </p:nvCxnSpPr>
        <p:spPr bwMode="auto">
          <a:xfrm>
            <a:off x="6399213" y="2363788"/>
            <a:ext cx="458787" cy="41275"/>
          </a:xfrm>
          <a:prstGeom prst="bentConnector3">
            <a:avLst>
              <a:gd name="adj1" fmla="val 50000"/>
            </a:avLst>
          </a:prstGeom>
          <a:noFill/>
          <a:ln w="9360">
            <a:solidFill>
              <a:srgbClr val="000000"/>
            </a:solidFill>
            <a:miter lim="800000"/>
            <a:headEnd/>
            <a:tailEnd type="triangle" w="med" len="med"/>
          </a:ln>
        </p:spPr>
      </p:cxnSp>
      <p:cxnSp>
        <p:nvCxnSpPr>
          <p:cNvPr id="154644" name="AutoShape 54"/>
          <p:cNvCxnSpPr>
            <a:cxnSpLocks noChangeShapeType="1"/>
            <a:stCxn id="154670" idx="3"/>
            <a:endCxn id="154653" idx="4"/>
          </p:cNvCxnSpPr>
          <p:nvPr/>
        </p:nvCxnSpPr>
        <p:spPr bwMode="auto">
          <a:xfrm flipV="1">
            <a:off x="4989513" y="3987800"/>
            <a:ext cx="1487487" cy="1725613"/>
          </a:xfrm>
          <a:prstGeom prst="bentConnector3">
            <a:avLst>
              <a:gd name="adj1" fmla="val 279380"/>
            </a:avLst>
          </a:prstGeom>
          <a:noFill/>
          <a:ln w="9360">
            <a:solidFill>
              <a:srgbClr val="000000"/>
            </a:solidFill>
            <a:miter lim="800000"/>
            <a:headEnd/>
            <a:tailEnd type="triangle" w="med" len="med"/>
          </a:ln>
        </p:spPr>
      </p:cxnSp>
      <p:sp>
        <p:nvSpPr>
          <p:cNvPr id="154645" name="AutoShape 55"/>
          <p:cNvSpPr>
            <a:spLocks noChangeArrowheads="1"/>
          </p:cNvSpPr>
          <p:nvPr/>
        </p:nvSpPr>
        <p:spPr bwMode="auto">
          <a:xfrm>
            <a:off x="7467600" y="4976813"/>
            <a:ext cx="1371600" cy="609600"/>
          </a:xfrm>
          <a:custGeom>
            <a:avLst/>
            <a:gdLst>
              <a:gd name="T0" fmla="*/ 76209525 w 21600"/>
              <a:gd name="T1" fmla="*/ 8602133 h 21600"/>
              <a:gd name="T2" fmla="*/ 43548300 w 21600"/>
              <a:gd name="T3" fmla="*/ 17204267 h 21600"/>
              <a:gd name="T4" fmla="*/ 10887075 w 21600"/>
              <a:gd name="T5" fmla="*/ 8602133 h 21600"/>
              <a:gd name="T6" fmla="*/ 435483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B8FF"/>
          </a:solidFill>
          <a:ln w="9525">
            <a:solidFill>
              <a:schemeClr val="tx1"/>
            </a:solidFill>
            <a:miter lim="800000"/>
            <a:headEnd/>
            <a:tailEnd/>
          </a:ln>
        </p:spPr>
        <p:txBody>
          <a:bodyPr wrap="none" lIns="91410" tIns="45706" rIns="91410" bIns="45706" anchor="ctr">
            <a:prstTxWarp prst="textNoShape">
              <a:avLst/>
            </a:prstTxWarp>
          </a:bodyPr>
          <a:lstStyle/>
          <a:p>
            <a:pPr algn="ctr"/>
            <a:r>
              <a:rPr lang="en-US" sz="1800" b="0"/>
              <a:t>ID</a:t>
            </a:r>
          </a:p>
          <a:p>
            <a:pPr algn="ctr"/>
            <a:endParaRPr lang="en-US" sz="1800" b="0"/>
          </a:p>
        </p:txBody>
      </p:sp>
      <p:cxnSp>
        <p:nvCxnSpPr>
          <p:cNvPr id="154646" name="AutoShape 56"/>
          <p:cNvCxnSpPr>
            <a:cxnSpLocks noChangeShapeType="1"/>
            <a:stCxn id="154653" idx="3"/>
            <a:endCxn id="154645" idx="3"/>
          </p:cNvCxnSpPr>
          <p:nvPr/>
        </p:nvCxnSpPr>
        <p:spPr bwMode="auto">
          <a:xfrm rot="16200000" flipH="1">
            <a:off x="7671593" y="4495007"/>
            <a:ext cx="506413" cy="457200"/>
          </a:xfrm>
          <a:prstGeom prst="bentConnector3">
            <a:avLst>
              <a:gd name="adj1" fmla="val 49843"/>
            </a:avLst>
          </a:prstGeom>
          <a:noFill/>
          <a:ln w="9525">
            <a:solidFill>
              <a:schemeClr val="tx1"/>
            </a:solidFill>
            <a:miter lim="800000"/>
            <a:headEnd/>
            <a:tailEnd type="triangle" w="med" len="med"/>
          </a:ln>
        </p:spPr>
      </p:cxnSp>
      <p:grpSp>
        <p:nvGrpSpPr>
          <p:cNvPr id="154647" name="Group 57"/>
          <p:cNvGrpSpPr>
            <a:grpSpLocks/>
          </p:cNvGrpSpPr>
          <p:nvPr/>
        </p:nvGrpSpPr>
        <p:grpSpPr bwMode="auto">
          <a:xfrm>
            <a:off x="6858000" y="1981200"/>
            <a:ext cx="1676400" cy="842963"/>
            <a:chOff x="1776" y="1872"/>
            <a:chExt cx="904" cy="480"/>
          </a:xfrm>
        </p:grpSpPr>
        <p:sp>
          <p:nvSpPr>
            <p:cNvPr id="154649" name="AutoShape 58"/>
            <p:cNvSpPr>
              <a:spLocks noChangeArrowheads="1"/>
            </p:cNvSpPr>
            <p:nvPr/>
          </p:nvSpPr>
          <p:spPr bwMode="auto">
            <a:xfrm>
              <a:off x="1796" y="1872"/>
              <a:ext cx="864" cy="480"/>
            </a:xfrm>
            <a:prstGeom prst="roundRect">
              <a:avLst>
                <a:gd name="adj" fmla="val 24560"/>
              </a:avLst>
            </a:prstGeom>
            <a:solidFill>
              <a:srgbClr val="99FF99"/>
            </a:solidFill>
            <a:ln w="28575">
              <a:solidFill>
                <a:srgbClr val="33CC33"/>
              </a:solidFill>
              <a:round/>
              <a:headEnd/>
              <a:tailEnd/>
            </a:ln>
          </p:spPr>
          <p:txBody>
            <a:bodyPr wrap="none" anchor="ctr">
              <a:prstTxWarp prst="textNoShape">
                <a:avLst/>
              </a:prstTxWarp>
            </a:bodyPr>
            <a:lstStyle/>
            <a:p>
              <a:endParaRPr lang="en-US"/>
            </a:p>
          </p:txBody>
        </p:sp>
        <p:grpSp>
          <p:nvGrpSpPr>
            <p:cNvPr id="154650" name="Group 59"/>
            <p:cNvGrpSpPr>
              <a:grpSpLocks/>
            </p:cNvGrpSpPr>
            <p:nvPr/>
          </p:nvGrpSpPr>
          <p:grpSpPr bwMode="auto">
            <a:xfrm>
              <a:off x="1776" y="1911"/>
              <a:ext cx="904" cy="404"/>
              <a:chOff x="1763" y="1347"/>
              <a:chExt cx="586" cy="302"/>
            </a:xfrm>
          </p:grpSpPr>
          <p:sp>
            <p:nvSpPr>
              <p:cNvPr id="154651" name="AutoShape 60"/>
              <p:cNvSpPr>
                <a:spLocks noChangeArrowheads="1"/>
              </p:cNvSpPr>
              <p:nvPr/>
            </p:nvSpPr>
            <p:spPr bwMode="auto">
              <a:xfrm>
                <a:off x="1763" y="1395"/>
                <a:ext cx="586" cy="203"/>
              </a:xfrm>
              <a:prstGeom prst="roundRect">
                <a:avLst>
                  <a:gd name="adj" fmla="val 491"/>
                </a:avLst>
              </a:prstGeom>
              <a:noFill/>
              <a:ln w="9525">
                <a:noFill/>
                <a:round/>
                <a:headEnd/>
                <a:tailEnd/>
              </a:ln>
            </p:spPr>
            <p:txBody>
              <a:bodyPr wrap="none" anchor="ctr">
                <a:prstTxWarp prst="textNoShape">
                  <a:avLst/>
                </a:prstTxWarp>
              </a:bodyPr>
              <a:lstStyle/>
              <a:p>
                <a:endParaRPr lang="en-US"/>
              </a:p>
            </p:txBody>
          </p:sp>
          <p:sp>
            <p:nvSpPr>
              <p:cNvPr id="154652" name="Text Box 61"/>
              <p:cNvSpPr txBox="1">
                <a:spLocks noChangeArrowheads="1"/>
              </p:cNvSpPr>
              <p:nvPr/>
            </p:nvSpPr>
            <p:spPr bwMode="auto">
              <a:xfrm>
                <a:off x="1763" y="1347"/>
                <a:ext cx="586" cy="302"/>
              </a:xfrm>
              <a:prstGeom prst="rect">
                <a:avLst/>
              </a:prstGeom>
              <a:noFill/>
              <a:ln w="9525">
                <a:noFill/>
                <a:miter lim="800000"/>
                <a:headEnd/>
                <a:tailEnd/>
              </a:ln>
            </p:spPr>
            <p:txBody>
              <a:bodyPr lIns="90000" tIns="46800" rIns="90000" bIns="46800" anchor="ctr" anchorCtr="1">
                <a:prstTxWarp prst="textNoShape">
                  <a:avLst/>
                </a:prstTxWarp>
                <a:spAutoFit/>
              </a:bodyPr>
              <a:lstStyle/>
              <a:p>
                <a:pPr algn="ctr" eaLnBrk="1" hangingPunct="1">
                  <a:buClr>
                    <a:srgbClr val="000000"/>
                  </a:buClr>
                  <a:buSzPct val="100000"/>
                  <a:tabLst>
                    <a:tab pos="0" algn="l"/>
                    <a:tab pos="455613" algn="l"/>
                    <a:tab pos="912813" algn="l"/>
                    <a:tab pos="1370013" algn="l"/>
                    <a:tab pos="1827213" algn="l"/>
                    <a:tab pos="2284413" algn="l"/>
                    <a:tab pos="2741613" algn="l"/>
                    <a:tab pos="3198813" algn="l"/>
                    <a:tab pos="3656013" algn="l"/>
                    <a:tab pos="4113213" algn="l"/>
                    <a:tab pos="4570413" algn="l"/>
                    <a:tab pos="5027613" algn="l"/>
                    <a:tab pos="5483225" algn="l"/>
                    <a:tab pos="5940425" algn="l"/>
                    <a:tab pos="6397625" algn="l"/>
                    <a:tab pos="6854825" algn="l"/>
                    <a:tab pos="7312025" algn="l"/>
                    <a:tab pos="7769225" algn="l"/>
                    <a:tab pos="8226425" algn="l"/>
                    <a:tab pos="8683625" algn="l"/>
                    <a:tab pos="9140825" algn="l"/>
                  </a:tabLst>
                </a:pPr>
                <a:r>
                  <a:rPr lang="en-GB" b="0">
                    <a:solidFill>
                      <a:schemeClr val="tx1"/>
                    </a:solidFill>
                    <a:latin typeface="Arial" charset="0"/>
                  </a:rPr>
                  <a:t>Stored Biotope® </a:t>
                </a:r>
              </a:p>
            </p:txBody>
          </p:sp>
        </p:grpSp>
      </p:grpSp>
      <p:cxnSp>
        <p:nvCxnSpPr>
          <p:cNvPr id="154648" name="AutoShape 62"/>
          <p:cNvCxnSpPr>
            <a:cxnSpLocks noChangeShapeType="1"/>
            <a:stCxn id="154649" idx="2"/>
            <a:endCxn id="154653" idx="1"/>
          </p:cNvCxnSpPr>
          <p:nvPr/>
        </p:nvCxnSpPr>
        <p:spPr bwMode="auto">
          <a:xfrm rot="5400000">
            <a:off x="7362825" y="3171825"/>
            <a:ext cx="666750" cy="0"/>
          </a:xfrm>
          <a:prstGeom prst="straightConnector1">
            <a:avLst/>
          </a:prstGeom>
          <a:noFill/>
          <a:ln w="9360">
            <a:solidFill>
              <a:srgbClr val="000000"/>
            </a:solidFill>
            <a:round/>
            <a:headEnd/>
            <a:tailEnd type="triangle" w="med" len="med"/>
          </a:ln>
        </p:spPr>
      </p:cxnSp>
    </p:spTree>
  </p:cSld>
  <p:clrMapOvr>
    <a:masterClrMapping/>
  </p:clrMapOvr>
  <p:transition advTm="10640"/>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9388" y="304800"/>
            <a:ext cx="7696200" cy="457200"/>
          </a:xfrm>
        </p:spPr>
        <p:txBody>
          <a:bodyPr/>
          <a:lstStyle/>
          <a:p>
            <a:pPr eaLnBrk="1" hangingPunct="1"/>
            <a:r>
              <a:rPr lang="en-AU" sz="4000"/>
              <a:t>Competing views on Biometrics</a:t>
            </a:r>
            <a:endParaRPr lang="en-US" sz="4000"/>
          </a:p>
        </p:txBody>
      </p:sp>
      <p:sp>
        <p:nvSpPr>
          <p:cNvPr id="290819" name="Rectangle 3"/>
          <p:cNvSpPr>
            <a:spLocks noGrp="1" noChangeArrowheads="1"/>
          </p:cNvSpPr>
          <p:nvPr>
            <p:ph type="body" idx="1"/>
          </p:nvPr>
        </p:nvSpPr>
        <p:spPr>
          <a:xfrm>
            <a:off x="228600" y="971550"/>
            <a:ext cx="8591550" cy="3886200"/>
          </a:xfrm>
        </p:spPr>
        <p:txBody>
          <a:bodyPr/>
          <a:lstStyle/>
          <a:p>
            <a:pPr eaLnBrk="1" hangingPunct="1">
              <a:lnSpc>
                <a:spcPct val="90000"/>
              </a:lnSpc>
            </a:pPr>
            <a:r>
              <a:rPr lang="en-AU" sz="3100"/>
              <a:t>“Simply put, it’s getting harder and harder to preserve personal privacy without using biometrics…”</a:t>
            </a:r>
          </a:p>
          <a:p>
            <a:pPr lvl="1" algn="r" eaLnBrk="1" hangingPunct="1">
              <a:lnSpc>
                <a:spcPct val="90000"/>
              </a:lnSpc>
            </a:pPr>
            <a:r>
              <a:rPr lang="en-AU" sz="2600" b="1">
                <a:hlinkClick r:id="rId2"/>
              </a:rPr>
              <a:t>Richard E Norton, IBIA</a:t>
            </a:r>
            <a:endParaRPr lang="en-AU" sz="2600" b="1"/>
          </a:p>
          <a:p>
            <a:pPr lvl="1" algn="r" eaLnBrk="1" hangingPunct="1">
              <a:lnSpc>
                <a:spcPct val="90000"/>
              </a:lnSpc>
            </a:pPr>
            <a:endParaRPr lang="en-AU" sz="2600" b="1"/>
          </a:p>
          <a:p>
            <a:pPr eaLnBrk="1" hangingPunct="1">
              <a:lnSpc>
                <a:spcPct val="90000"/>
              </a:lnSpc>
            </a:pPr>
            <a:r>
              <a:rPr lang="en-AU" sz="3100"/>
              <a:t>“…Biometrics are among the most threatening of all surveillance technologies, and herald the severe curtailment of freedoms, and the repression of ‘different thinkers’, public interest advocates and ‘troublemakers’.”</a:t>
            </a:r>
          </a:p>
          <a:p>
            <a:pPr lvl="1" algn="r" eaLnBrk="1" hangingPunct="1">
              <a:lnSpc>
                <a:spcPct val="90000"/>
              </a:lnSpc>
            </a:pPr>
            <a:r>
              <a:rPr lang="en-AU" sz="2600" b="1">
                <a:hlinkClick r:id="rId3"/>
              </a:rPr>
              <a:t>Roger Clarke</a:t>
            </a:r>
            <a:endParaRPr lang="en-US" sz="2600" b="1"/>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0819">
                                            <p:txEl>
                                              <p:pRg st="0" end="0"/>
                                            </p:txEl>
                                          </p:spTgt>
                                        </p:tgtEl>
                                        <p:attrNameLst>
                                          <p:attrName>style.visibility</p:attrName>
                                        </p:attrNameLst>
                                      </p:cBhvr>
                                      <p:to>
                                        <p:strVal val="visible"/>
                                      </p:to>
                                    </p:set>
                                    <p:animEffect transition="in" filter="wipe(left)">
                                      <p:cBhvr>
                                        <p:cTn id="7" dur="500"/>
                                        <p:tgtEl>
                                          <p:spTgt spid="29081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0819">
                                            <p:txEl>
                                              <p:pRg st="1" end="1"/>
                                            </p:txEl>
                                          </p:spTgt>
                                        </p:tgtEl>
                                        <p:attrNameLst>
                                          <p:attrName>style.visibility</p:attrName>
                                        </p:attrNameLst>
                                      </p:cBhvr>
                                      <p:to>
                                        <p:strVal val="visible"/>
                                      </p:to>
                                    </p:set>
                                    <p:animEffect transition="in" filter="wipe(left)">
                                      <p:cBhvr>
                                        <p:cTn id="10" dur="500"/>
                                        <p:tgtEl>
                                          <p:spTgt spid="29081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0819">
                                            <p:txEl>
                                              <p:pRg st="3" end="3"/>
                                            </p:txEl>
                                          </p:spTgt>
                                        </p:tgtEl>
                                        <p:attrNameLst>
                                          <p:attrName>style.visibility</p:attrName>
                                        </p:attrNameLst>
                                      </p:cBhvr>
                                      <p:to>
                                        <p:strVal val="visible"/>
                                      </p:to>
                                    </p:set>
                                    <p:animEffect transition="in" filter="wipe(left)">
                                      <p:cBhvr>
                                        <p:cTn id="15" dur="500"/>
                                        <p:tgtEl>
                                          <p:spTgt spid="290819">
                                            <p:txEl>
                                              <p:pRg st="3" end="3"/>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90819">
                                            <p:txEl>
                                              <p:pRg st="4" end="4"/>
                                            </p:txEl>
                                          </p:spTgt>
                                        </p:tgtEl>
                                        <p:attrNameLst>
                                          <p:attrName>style.visibility</p:attrName>
                                        </p:attrNameLst>
                                      </p:cBhvr>
                                      <p:to>
                                        <p:strVal val="visible"/>
                                      </p:to>
                                    </p:set>
                                    <p:animEffect transition="in" filter="wipe(left)">
                                      <p:cBhvr>
                                        <p:cTn id="18" dur="500"/>
                                        <p:tgtEl>
                                          <p:spTgt spid="290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9" grpId="0" build="p" autoUpdateAnimBg="0"/>
    </p:bld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a:t>Basic revocability requirements </a:t>
            </a:r>
          </a:p>
        </p:txBody>
      </p:sp>
      <p:sp>
        <p:nvSpPr>
          <p:cNvPr id="159747" name="Rectangle 3"/>
          <p:cNvSpPr>
            <a:spLocks noGrp="1" noChangeArrowheads="1"/>
          </p:cNvSpPr>
          <p:nvPr>
            <p:ph type="body" idx="1"/>
          </p:nvPr>
        </p:nvSpPr>
        <p:spPr/>
        <p:txBody>
          <a:bodyPr/>
          <a:lstStyle/>
          <a:p>
            <a:pPr eaLnBrk="1" hangingPunct="1">
              <a:lnSpc>
                <a:spcPct val="90000"/>
              </a:lnSpc>
            </a:pPr>
            <a:r>
              <a:rPr lang="en-US" sz="3200"/>
              <a:t>How to “revoke” a template?   Work in this area must address what it means and what is process to revoke and reissue.</a:t>
            </a:r>
          </a:p>
          <a:p>
            <a:pPr eaLnBrk="1" hangingPunct="1">
              <a:lnSpc>
                <a:spcPct val="90000"/>
              </a:lnSpc>
            </a:pPr>
            <a:r>
              <a:rPr lang="en-US" sz="3200"/>
              <a:t>Reissue must be simple/easy/cost effective.</a:t>
            </a:r>
          </a:p>
          <a:p>
            <a:pPr eaLnBrk="1" hangingPunct="1">
              <a:lnSpc>
                <a:spcPct val="90000"/>
              </a:lnSpc>
            </a:pPr>
            <a:r>
              <a:rPr lang="en-US" sz="3200"/>
              <a:t>If reissue means people must reenroll, no company will “revoke”. </a:t>
            </a:r>
          </a:p>
          <a:p>
            <a:pPr eaLnBrk="1" hangingPunct="1">
              <a:lnSpc>
                <a:spcPct val="90000"/>
              </a:lnSpc>
            </a:pPr>
            <a:r>
              <a:rPr lang="en-US" sz="3200"/>
              <a:t>Ideally, should should support per-transaction tokens that are revoked after 1 use. </a:t>
            </a:r>
          </a:p>
          <a:p>
            <a:pPr eaLnBrk="1" hangingPunct="1">
              <a:lnSpc>
                <a:spcPct val="90000"/>
              </a:lnSpc>
              <a:buFont typeface="Wingdings" charset="2"/>
              <a:buNone/>
            </a:pPr>
            <a:r>
              <a:rPr lang="en-US" sz="3200"/>
              <a:t>		</a:t>
            </a:r>
            <a:endParaRPr lang="en-US" sz="3200">
              <a:ea typeface="Times New Roman" charset="0"/>
              <a:cs typeface="Times New Roman" charset="0"/>
            </a:endParaRPr>
          </a:p>
        </p:txBody>
      </p:sp>
    </p:spTree>
  </p:cSld>
  <p:clrMapOvr>
    <a:masterClrMapping/>
  </p:clrMapOvr>
  <p:transition advTm="16720"/>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r>
              <a:rPr lang="en-US"/>
              <a:t>Outline</a:t>
            </a:r>
          </a:p>
        </p:txBody>
      </p:sp>
      <p:sp>
        <p:nvSpPr>
          <p:cNvPr id="160771" name="Rectangle 3"/>
          <p:cNvSpPr>
            <a:spLocks noGrp="1" noChangeArrowheads="1"/>
          </p:cNvSpPr>
          <p:nvPr>
            <p:ph type="body" idx="1"/>
          </p:nvPr>
        </p:nvSpPr>
        <p:spPr/>
        <p:txBody>
          <a:bodyPr/>
          <a:lstStyle/>
          <a:p>
            <a:pPr eaLnBrk="1" hangingPunct="1">
              <a:lnSpc>
                <a:spcPct val="90000"/>
              </a:lnSpc>
            </a:pPr>
            <a:r>
              <a:rPr lang="en-US">
                <a:solidFill>
                  <a:srgbClr val="99CCFF"/>
                </a:solidFill>
              </a:rPr>
              <a:t>Introduction/Background</a:t>
            </a:r>
          </a:p>
          <a:p>
            <a:pPr eaLnBrk="1" hangingPunct="1">
              <a:lnSpc>
                <a:spcPct val="90000"/>
              </a:lnSpc>
            </a:pPr>
            <a:r>
              <a:rPr lang="en-US">
                <a:solidFill>
                  <a:srgbClr val="99CCFF"/>
                </a:solidFill>
              </a:rPr>
              <a:t>Privacy Issues for biometrics</a:t>
            </a:r>
          </a:p>
          <a:p>
            <a:pPr eaLnBrk="1" hangingPunct="1">
              <a:lnSpc>
                <a:spcPct val="90000"/>
              </a:lnSpc>
            </a:pPr>
            <a:r>
              <a:rPr lang="en-US">
                <a:solidFill>
                  <a:srgbClr val="99CCFF"/>
                </a:solidFill>
              </a:rPr>
              <a:t>Biometrics Dilemma</a:t>
            </a:r>
          </a:p>
          <a:p>
            <a:pPr eaLnBrk="1" hangingPunct="1">
              <a:lnSpc>
                <a:spcPct val="90000"/>
              </a:lnSpc>
            </a:pPr>
            <a:r>
              <a:rPr lang="en-US">
                <a:solidFill>
                  <a:srgbClr val="99CCFF"/>
                </a:solidFill>
              </a:rPr>
              <a:t>Security Models/Issues </a:t>
            </a:r>
          </a:p>
          <a:p>
            <a:pPr eaLnBrk="1" hangingPunct="1">
              <a:lnSpc>
                <a:spcPct val="90000"/>
              </a:lnSpc>
            </a:pPr>
            <a:r>
              <a:rPr lang="en-US">
                <a:solidFill>
                  <a:srgbClr val="99CCFF"/>
                </a:solidFill>
              </a:rPr>
              <a:t>Limits of standard protection</a:t>
            </a:r>
          </a:p>
          <a:p>
            <a:pPr eaLnBrk="1" hangingPunct="1">
              <a:lnSpc>
                <a:spcPct val="90000"/>
              </a:lnSpc>
            </a:pPr>
            <a:r>
              <a:rPr lang="en-US">
                <a:solidFill>
                  <a:srgbClr val="99CCFF"/>
                </a:solidFill>
              </a:rPr>
              <a:t>Multi-factor solutions</a:t>
            </a:r>
          </a:p>
          <a:p>
            <a:pPr eaLnBrk="1" hangingPunct="1">
              <a:lnSpc>
                <a:spcPct val="90000"/>
              </a:lnSpc>
            </a:pPr>
            <a:r>
              <a:rPr lang="en-US">
                <a:solidFill>
                  <a:srgbClr val="99CCFF"/>
                </a:solidFill>
              </a:rPr>
              <a:t>Revocable biometric templates</a:t>
            </a:r>
          </a:p>
          <a:p>
            <a:pPr eaLnBrk="1" hangingPunct="1">
              <a:lnSpc>
                <a:spcPct val="90000"/>
              </a:lnSpc>
            </a:pPr>
            <a:r>
              <a:rPr lang="en-US" i="1">
                <a:solidFill>
                  <a:srgbClr val="0000FF"/>
                </a:solidFill>
              </a:rPr>
              <a:t>id</a:t>
            </a:r>
            <a:r>
              <a:rPr lang="en-US">
                <a:solidFill>
                  <a:srgbClr val="0000FF"/>
                </a:solidFill>
              </a:rPr>
              <a:t>-privacy</a:t>
            </a:r>
          </a:p>
          <a:p>
            <a:pPr eaLnBrk="1" hangingPunct="1">
              <a:lnSpc>
                <a:spcPct val="90000"/>
              </a:lnSpc>
            </a:pPr>
            <a:r>
              <a:rPr lang="en-US"/>
              <a:t>Conclusion to Part 1</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Rectangle 1"/>
          <p:cNvSpPr>
            <a:spLocks noGrp="1" noChangeArrowheads="1"/>
          </p:cNvSpPr>
          <p:nvPr>
            <p:ph type="title"/>
          </p:nvPr>
        </p:nvSpPr>
        <p:spPr>
          <a:xfrm>
            <a:off x="457200" y="314325"/>
            <a:ext cx="8226425" cy="1060450"/>
          </a:xfrm>
        </p:spPr>
        <p:txBody>
          <a:bodyPr/>
          <a:lstStyle/>
          <a:p>
            <a:pPr eaLnBrk="1" hangingPunct="1">
              <a:tabLst>
                <a:tab pos="0" algn="l"/>
                <a:tab pos="414338" algn="l"/>
                <a:tab pos="828675" algn="l"/>
                <a:tab pos="1243013" algn="l"/>
                <a:tab pos="1657350" algn="l"/>
                <a:tab pos="2071688" algn="l"/>
                <a:tab pos="2487613" algn="l"/>
                <a:tab pos="2901950" algn="l"/>
                <a:tab pos="3316288" algn="l"/>
                <a:tab pos="3730625" algn="l"/>
                <a:tab pos="4144963" algn="l"/>
                <a:tab pos="4560888" algn="l"/>
                <a:tab pos="4975225" algn="l"/>
                <a:tab pos="5389563" algn="l"/>
                <a:tab pos="5803900" algn="l"/>
                <a:tab pos="6218238" algn="l"/>
                <a:tab pos="6634163" algn="l"/>
                <a:tab pos="7048500" algn="l"/>
                <a:tab pos="7462838" algn="l"/>
                <a:tab pos="7877175" algn="l"/>
                <a:tab pos="8291513" algn="l"/>
              </a:tabLst>
            </a:pPr>
            <a:r>
              <a:rPr lang="en-US" sz="4000" i="1" smtClean="0"/>
              <a:t>id</a:t>
            </a:r>
            <a:r>
              <a:rPr lang="en-US" sz="4000" smtClean="0"/>
              <a:t>-Privacy Goals</a:t>
            </a:r>
          </a:p>
        </p:txBody>
      </p:sp>
      <p:sp>
        <p:nvSpPr>
          <p:cNvPr id="161795" name="Rectangle 2"/>
          <p:cNvSpPr>
            <a:spLocks noGrp="1" noChangeArrowheads="1"/>
          </p:cNvSpPr>
          <p:nvPr>
            <p:ph idx="1"/>
          </p:nvPr>
        </p:nvSpPr>
        <p:spPr>
          <a:xfrm>
            <a:off x="425450" y="1423988"/>
            <a:ext cx="8226425" cy="5434012"/>
          </a:xfrm>
        </p:spPr>
        <p:txBody>
          <a:bodyPr/>
          <a:lstStyle/>
          <a:p>
            <a:pPr marL="309563" indent="-307975" eaLnBrk="1" hangingPunct="1">
              <a:buFont typeface="Times New Roman" charset="0"/>
              <a:buChar char="•"/>
              <a:tabLst>
                <a:tab pos="260350" algn="l"/>
                <a:tab pos="722313" algn="l"/>
                <a:tab pos="1136650" algn="l"/>
                <a:tab pos="1550988" algn="l"/>
                <a:tab pos="1965325" algn="l"/>
                <a:tab pos="2381250" algn="l"/>
                <a:tab pos="2795588" algn="l"/>
                <a:tab pos="3209925" algn="l"/>
                <a:tab pos="3624263" algn="l"/>
                <a:tab pos="4038600" algn="l"/>
                <a:tab pos="4452938" algn="l"/>
                <a:tab pos="4868863" algn="l"/>
                <a:tab pos="5283200" algn="l"/>
                <a:tab pos="5697538" algn="l"/>
                <a:tab pos="6111875" algn="l"/>
                <a:tab pos="6526213" algn="l"/>
                <a:tab pos="6942138" algn="l"/>
                <a:tab pos="7356475" algn="l"/>
                <a:tab pos="7770813" algn="l"/>
                <a:tab pos="8185150" algn="l"/>
                <a:tab pos="8599488" algn="l"/>
              </a:tabLst>
            </a:pPr>
            <a:r>
              <a:rPr lang="en-US" sz="2900"/>
              <a:t>Goals:</a:t>
            </a:r>
          </a:p>
          <a:p>
            <a:pPr marL="981075" lvl="1" indent="-360363" eaLnBrk="1" hangingPunct="1">
              <a:buFont typeface="Times New Roman" charset="0"/>
              <a:buChar char="–"/>
              <a:tabLst>
                <a:tab pos="260350" algn="l"/>
                <a:tab pos="722313" algn="l"/>
                <a:tab pos="1136650" algn="l"/>
                <a:tab pos="1550988" algn="l"/>
                <a:tab pos="1965325" algn="l"/>
                <a:tab pos="2381250" algn="l"/>
                <a:tab pos="2795588" algn="l"/>
                <a:tab pos="3209925" algn="l"/>
                <a:tab pos="3624263" algn="l"/>
                <a:tab pos="4038600" algn="l"/>
                <a:tab pos="4452938" algn="l"/>
                <a:tab pos="4868863" algn="l"/>
                <a:tab pos="5283200" algn="l"/>
                <a:tab pos="5697538" algn="l"/>
                <a:tab pos="6111875" algn="l"/>
                <a:tab pos="6526213" algn="l"/>
                <a:tab pos="6942138" algn="l"/>
                <a:tab pos="7356475" algn="l"/>
                <a:tab pos="7770813" algn="l"/>
                <a:tab pos="8185150" algn="l"/>
                <a:tab pos="8599488" algn="l"/>
              </a:tabLst>
            </a:pPr>
            <a:r>
              <a:rPr lang="en-US" sz="2500"/>
              <a:t>Develop a privacy preserving fingerprint recognition system that supports de-duplication</a:t>
            </a:r>
          </a:p>
          <a:p>
            <a:pPr marL="981075" lvl="1" indent="-360363" eaLnBrk="1" hangingPunct="1">
              <a:buFont typeface="Times New Roman" charset="0"/>
              <a:buChar char="–"/>
              <a:tabLst>
                <a:tab pos="260350" algn="l"/>
                <a:tab pos="722313" algn="l"/>
                <a:tab pos="1136650" algn="l"/>
                <a:tab pos="1550988" algn="l"/>
                <a:tab pos="1965325" algn="l"/>
                <a:tab pos="2381250" algn="l"/>
                <a:tab pos="2795588" algn="l"/>
                <a:tab pos="3209925" algn="l"/>
                <a:tab pos="3624263" algn="l"/>
                <a:tab pos="4038600" algn="l"/>
                <a:tab pos="4452938" algn="l"/>
                <a:tab pos="4868863" algn="l"/>
                <a:tab pos="5283200" algn="l"/>
                <a:tab pos="5697538" algn="l"/>
                <a:tab pos="6111875" algn="l"/>
                <a:tab pos="6526213" algn="l"/>
                <a:tab pos="6942138" algn="l"/>
                <a:tab pos="7356475" algn="l"/>
                <a:tab pos="7770813" algn="l"/>
                <a:tab pos="8185150" algn="l"/>
                <a:tab pos="8599488" algn="l"/>
              </a:tabLst>
            </a:pPr>
            <a:r>
              <a:rPr lang="en-US" sz="2500"/>
              <a:t>Specific case of multi-fingerprint</a:t>
            </a:r>
          </a:p>
          <a:p>
            <a:pPr marL="309563" indent="-307975" eaLnBrk="1" hangingPunct="1">
              <a:buFont typeface="Times New Roman" charset="0"/>
              <a:buChar char="•"/>
              <a:tabLst>
                <a:tab pos="260350" algn="l"/>
                <a:tab pos="722313" algn="l"/>
                <a:tab pos="1136650" algn="l"/>
                <a:tab pos="1550988" algn="l"/>
                <a:tab pos="1965325" algn="l"/>
                <a:tab pos="2381250" algn="l"/>
                <a:tab pos="2795588" algn="l"/>
                <a:tab pos="3209925" algn="l"/>
                <a:tab pos="3624263" algn="l"/>
                <a:tab pos="4038600" algn="l"/>
                <a:tab pos="4452938" algn="l"/>
                <a:tab pos="4868863" algn="l"/>
                <a:tab pos="5283200" algn="l"/>
                <a:tab pos="5697538" algn="l"/>
                <a:tab pos="6111875" algn="l"/>
                <a:tab pos="6526213" algn="l"/>
                <a:tab pos="6942138" algn="l"/>
                <a:tab pos="7356475" algn="l"/>
                <a:tab pos="7770813" algn="l"/>
                <a:tab pos="8185150" algn="l"/>
                <a:tab pos="8599488" algn="l"/>
              </a:tabLst>
            </a:pPr>
            <a:r>
              <a:rPr lang="en-US" sz="2900"/>
              <a:t>We formally define the problem of </a:t>
            </a:r>
            <a:r>
              <a:rPr lang="en-US" sz="2900" i="1"/>
              <a:t>id-</a:t>
            </a:r>
            <a:r>
              <a:rPr lang="en-US" sz="2900"/>
              <a:t>Privacy</a:t>
            </a:r>
          </a:p>
          <a:p>
            <a:pPr marL="309563" indent="-307975" eaLnBrk="1" hangingPunct="1">
              <a:buFont typeface="Times New Roman" charset="0"/>
              <a:buChar char="•"/>
              <a:tabLst>
                <a:tab pos="260350" algn="l"/>
                <a:tab pos="722313" algn="l"/>
                <a:tab pos="1136650" algn="l"/>
                <a:tab pos="1550988" algn="l"/>
                <a:tab pos="1965325" algn="l"/>
                <a:tab pos="2381250" algn="l"/>
                <a:tab pos="2795588" algn="l"/>
                <a:tab pos="3209925" algn="l"/>
                <a:tab pos="3624263" algn="l"/>
                <a:tab pos="4038600" algn="l"/>
                <a:tab pos="4452938" algn="l"/>
                <a:tab pos="4868863" algn="l"/>
                <a:tab pos="5283200" algn="l"/>
                <a:tab pos="5697538" algn="l"/>
                <a:tab pos="6111875" algn="l"/>
                <a:tab pos="6526213" algn="l"/>
                <a:tab pos="6942138" algn="l"/>
                <a:tab pos="7356475" algn="l"/>
                <a:tab pos="7770813" algn="l"/>
                <a:tab pos="8185150" algn="l"/>
                <a:tab pos="8599488" algn="l"/>
              </a:tabLst>
            </a:pPr>
            <a:r>
              <a:rPr lang="en-US" sz="2900"/>
              <a:t>Forest-Fingers for</a:t>
            </a:r>
            <a:r>
              <a:rPr lang="en-US" sz="2900" smtClean="0"/>
              <a:t> providing </a:t>
            </a:r>
            <a:r>
              <a:rPr lang="en-US" sz="2900" i="1" smtClean="0"/>
              <a:t>id</a:t>
            </a:r>
            <a:r>
              <a:rPr lang="en-US" sz="2900" i="1"/>
              <a:t>-</a:t>
            </a:r>
            <a:r>
              <a:rPr lang="en-US" sz="2900"/>
              <a:t>Privacy</a:t>
            </a:r>
          </a:p>
          <a:p>
            <a:pPr marL="309563" indent="-307975" eaLnBrk="1" hangingPunct="1">
              <a:buFont typeface="Times New Roman" charset="0"/>
              <a:buChar char="•"/>
              <a:tabLst>
                <a:tab pos="260350" algn="l"/>
                <a:tab pos="722313" algn="l"/>
                <a:tab pos="1136650" algn="l"/>
                <a:tab pos="1550988" algn="l"/>
                <a:tab pos="1965325" algn="l"/>
                <a:tab pos="2381250" algn="l"/>
                <a:tab pos="2795588" algn="l"/>
                <a:tab pos="3209925" algn="l"/>
                <a:tab pos="3624263" algn="l"/>
                <a:tab pos="4038600" algn="l"/>
                <a:tab pos="4452938" algn="l"/>
                <a:tab pos="4868863" algn="l"/>
                <a:tab pos="5283200" algn="l"/>
                <a:tab pos="5697538" algn="l"/>
                <a:tab pos="6111875" algn="l"/>
                <a:tab pos="6526213" algn="l"/>
                <a:tab pos="6942138" algn="l"/>
                <a:tab pos="7356475" algn="l"/>
                <a:tab pos="7770813" algn="l"/>
                <a:tab pos="8185150" algn="l"/>
                <a:tab pos="8599488" algn="l"/>
              </a:tabLst>
            </a:pPr>
            <a:r>
              <a:rPr lang="en-US" sz="2900"/>
              <a:t>Experimentally demonstrate on largest publicly available </a:t>
            </a:r>
            <a:r>
              <a:rPr lang="en-US" sz="2900" smtClean="0"/>
              <a:t>dataset that </a:t>
            </a:r>
            <a:r>
              <a:rPr lang="en-US" sz="2900"/>
              <a:t>recognition/de-duplication can be achieved</a:t>
            </a:r>
            <a:r>
              <a:rPr lang="en-US" sz="2900" smtClean="0"/>
              <a:t> while supporting </a:t>
            </a:r>
            <a:r>
              <a:rPr lang="en-US" sz="2900" i="1" smtClean="0"/>
              <a:t>id</a:t>
            </a:r>
            <a:r>
              <a:rPr lang="en-US" sz="2900" smtClean="0"/>
              <a:t>-privacy</a:t>
            </a:r>
            <a:endParaRPr lang="en-US" sz="2900"/>
          </a:p>
        </p:txBody>
      </p:sp>
      <p:sp>
        <p:nvSpPr>
          <p:cNvPr id="161796" name="Date Placeholder 3"/>
          <p:cNvSpPr>
            <a:spLocks noGrp="1"/>
          </p:cNvSpPr>
          <p:nvPr>
            <p:ph type="dt" sz="quarter" idx="4294967295"/>
          </p:nvPr>
        </p:nvSpPr>
        <p:spPr bwMode="auto">
          <a:xfrm>
            <a:off x="7016750" y="6694488"/>
            <a:ext cx="2127250" cy="158750"/>
          </a:xfrm>
          <a:prstGeom prst="rect">
            <a:avLst/>
          </a:prstGeom>
          <a:noFill/>
          <a:ln>
            <a:miter lim="800000"/>
            <a:headEnd/>
            <a:tailEnd/>
          </a:ln>
        </p:spPr>
        <p:txBody>
          <a:bodyPr lIns="82927" tIns="41464" rIns="82927" bIns="41464">
            <a:prstTxWarp prst="textNoShape">
              <a:avLst/>
            </a:prstTxWarp>
          </a:bodyPr>
          <a:lstStyle/>
          <a:p>
            <a:endParaRPr lang="en-US" sz="1300"/>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42" name="Picture 18"/>
          <p:cNvPicPr>
            <a:picLocks noChangeAspect="1"/>
          </p:cNvPicPr>
          <p:nvPr/>
        </p:nvPicPr>
        <p:blipFill>
          <a:blip r:embed="rId2"/>
          <a:srcRect/>
          <a:stretch>
            <a:fillRect/>
          </a:stretch>
        </p:blipFill>
        <p:spPr bwMode="auto">
          <a:xfrm>
            <a:off x="425450" y="387350"/>
            <a:ext cx="1641475" cy="1411288"/>
          </a:xfrm>
          <a:prstGeom prst="rect">
            <a:avLst/>
          </a:prstGeom>
          <a:noFill/>
          <a:ln w="9525">
            <a:noFill/>
            <a:miter lim="800000"/>
            <a:headEnd/>
            <a:tailEnd/>
          </a:ln>
        </p:spPr>
      </p:pic>
      <p:pic>
        <p:nvPicPr>
          <p:cNvPr id="163843" name="Picture 17"/>
          <p:cNvPicPr>
            <a:picLocks noChangeAspect="1"/>
          </p:cNvPicPr>
          <p:nvPr/>
        </p:nvPicPr>
        <p:blipFill>
          <a:blip r:embed="rId3"/>
          <a:srcRect/>
          <a:stretch>
            <a:fillRect/>
          </a:stretch>
        </p:blipFill>
        <p:spPr bwMode="auto">
          <a:xfrm>
            <a:off x="563563" y="3290888"/>
            <a:ext cx="2695575" cy="1866900"/>
          </a:xfrm>
          <a:prstGeom prst="rect">
            <a:avLst/>
          </a:prstGeom>
          <a:noFill/>
          <a:ln w="9525">
            <a:noFill/>
            <a:miter lim="800000"/>
            <a:headEnd/>
            <a:tailEnd/>
          </a:ln>
        </p:spPr>
      </p:pic>
      <p:sp>
        <p:nvSpPr>
          <p:cNvPr id="163844" name="Title 1"/>
          <p:cNvSpPr>
            <a:spLocks noGrp="1"/>
          </p:cNvSpPr>
          <p:nvPr>
            <p:ph type="title"/>
          </p:nvPr>
        </p:nvSpPr>
        <p:spPr/>
        <p:txBody>
          <a:bodyPr/>
          <a:lstStyle/>
          <a:p>
            <a:pPr eaLnBrk="1" hangingPunct="1"/>
            <a:r>
              <a:rPr lang="en-US" sz="4900" i="1" smtClean="0">
                <a:latin typeface="Century Schoolbook L" pitchFamily="16" charset="0"/>
              </a:rPr>
              <a:t>id-</a:t>
            </a:r>
            <a:r>
              <a:rPr lang="en-US" sz="4900" smtClean="0">
                <a:latin typeface="Century Schoolbook L" pitchFamily="16" charset="0"/>
              </a:rPr>
              <a:t>privacy</a:t>
            </a:r>
            <a:endParaRPr lang="en-US" smtClean="0"/>
          </a:p>
        </p:txBody>
      </p:sp>
      <p:sp>
        <p:nvSpPr>
          <p:cNvPr id="4" name="AutoShape 5"/>
          <p:cNvSpPr>
            <a:spLocks noChangeArrowheads="1"/>
          </p:cNvSpPr>
          <p:nvPr/>
        </p:nvSpPr>
        <p:spPr bwMode="auto">
          <a:xfrm>
            <a:off x="3597275" y="1808163"/>
            <a:ext cx="2141538" cy="693737"/>
          </a:xfrm>
          <a:prstGeom prst="roundRect">
            <a:avLst>
              <a:gd name="adj" fmla="val 16667"/>
            </a:avLst>
          </a:prstGeom>
          <a:solidFill>
            <a:srgbClr val="8B1700"/>
          </a:solidFill>
          <a:ln w="9525">
            <a:solidFill>
              <a:srgbClr val="000000"/>
            </a:solidFill>
            <a:round/>
            <a:headEnd/>
            <a:tailEnd/>
          </a:ln>
        </p:spPr>
        <p:txBody>
          <a:bodyPr wrap="none" lIns="81623" tIns="40811" rIns="81623" bIns="40811" anchor="ctr">
            <a:prstTxWarp prst="textNoShape">
              <a:avLst/>
            </a:prstTxWarp>
          </a:bodyPr>
          <a:lstStyle/>
          <a:p>
            <a:pPr algn="ctr">
              <a:tabLst>
                <a:tab pos="0" algn="l"/>
                <a:tab pos="414338" algn="l"/>
                <a:tab pos="828675" algn="l"/>
                <a:tab pos="1243013" algn="l"/>
                <a:tab pos="1657350" algn="l"/>
                <a:tab pos="2071688" algn="l"/>
                <a:tab pos="2487613" algn="l"/>
                <a:tab pos="2901950" algn="l"/>
                <a:tab pos="3316288" algn="l"/>
                <a:tab pos="3730625" algn="l"/>
                <a:tab pos="4144963" algn="l"/>
                <a:tab pos="4560888" algn="l"/>
                <a:tab pos="4975225" algn="l"/>
                <a:tab pos="5389563" algn="l"/>
                <a:tab pos="5803900" algn="l"/>
                <a:tab pos="6218238" algn="l"/>
                <a:tab pos="6634163" algn="l"/>
                <a:tab pos="7048500" algn="l"/>
                <a:tab pos="7462838" algn="l"/>
                <a:tab pos="7877175" algn="l"/>
                <a:tab pos="8291513" algn="l"/>
              </a:tabLst>
            </a:pPr>
            <a:r>
              <a:rPr lang="en-US" sz="2200">
                <a:ea typeface="DejaVu Sans" pitchFamily="34" charset="2"/>
                <a:cs typeface="DejaVu Sans" pitchFamily="34" charset="2"/>
              </a:rPr>
              <a:t>(2,0)-id-privacy</a:t>
            </a:r>
          </a:p>
        </p:txBody>
      </p:sp>
      <p:sp>
        <p:nvSpPr>
          <p:cNvPr id="7" name="AutoShape 8"/>
          <p:cNvSpPr>
            <a:spLocks noChangeArrowheads="1"/>
          </p:cNvSpPr>
          <p:nvPr/>
        </p:nvSpPr>
        <p:spPr bwMode="auto">
          <a:xfrm>
            <a:off x="6508750" y="1808163"/>
            <a:ext cx="2141538" cy="693737"/>
          </a:xfrm>
          <a:prstGeom prst="roundRect">
            <a:avLst>
              <a:gd name="adj" fmla="val 16667"/>
            </a:avLst>
          </a:prstGeom>
          <a:solidFill>
            <a:srgbClr val="8B1700"/>
          </a:solidFill>
          <a:ln w="9525">
            <a:solidFill>
              <a:srgbClr val="000000"/>
            </a:solidFill>
            <a:round/>
            <a:headEnd/>
            <a:tailEnd/>
          </a:ln>
        </p:spPr>
        <p:txBody>
          <a:bodyPr wrap="none" lIns="81623" tIns="40811" rIns="81623" bIns="40811" anchor="ctr">
            <a:prstTxWarp prst="textNoShape">
              <a:avLst/>
            </a:prstTxWarp>
          </a:bodyPr>
          <a:lstStyle/>
          <a:p>
            <a:pPr algn="ctr">
              <a:tabLst>
                <a:tab pos="0" algn="l"/>
                <a:tab pos="414338" algn="l"/>
                <a:tab pos="828675" algn="l"/>
                <a:tab pos="1243013" algn="l"/>
                <a:tab pos="1657350" algn="l"/>
                <a:tab pos="2071688" algn="l"/>
                <a:tab pos="2487613" algn="l"/>
                <a:tab pos="2901950" algn="l"/>
                <a:tab pos="3316288" algn="l"/>
                <a:tab pos="3730625" algn="l"/>
                <a:tab pos="4144963" algn="l"/>
                <a:tab pos="4560888" algn="l"/>
                <a:tab pos="4975225" algn="l"/>
                <a:tab pos="5389563" algn="l"/>
                <a:tab pos="5803900" algn="l"/>
                <a:tab pos="6218238" algn="l"/>
                <a:tab pos="6634163" algn="l"/>
                <a:tab pos="7048500" algn="l"/>
                <a:tab pos="7462838" algn="l"/>
                <a:tab pos="7877175" algn="l"/>
                <a:tab pos="8291513" algn="l"/>
              </a:tabLst>
            </a:pPr>
            <a:r>
              <a:rPr lang="en-US" sz="2200">
                <a:solidFill>
                  <a:srgbClr val="FFFFFF"/>
                </a:solidFill>
                <a:ea typeface="DejaVu Sans" pitchFamily="34" charset="2"/>
                <a:cs typeface="DejaVu Sans" pitchFamily="34" charset="2"/>
              </a:rPr>
              <a:t>P(R) = chance</a:t>
            </a:r>
          </a:p>
        </p:txBody>
      </p:sp>
      <p:sp>
        <p:nvSpPr>
          <p:cNvPr id="9" name="AutoShape 10"/>
          <p:cNvSpPr>
            <a:spLocks noChangeArrowheads="1"/>
          </p:cNvSpPr>
          <p:nvPr/>
        </p:nvSpPr>
        <p:spPr bwMode="auto">
          <a:xfrm>
            <a:off x="3686734" y="4012263"/>
            <a:ext cx="2141280" cy="692714"/>
          </a:xfrm>
          <a:prstGeom prst="roundRect">
            <a:avLst>
              <a:gd name="adj" fmla="val 16667"/>
            </a:avLst>
          </a:prstGeom>
          <a:solidFill>
            <a:srgbClr val="008000"/>
          </a:solidFill>
          <a:ln>
            <a:headEnd/>
            <a:tailEnd/>
          </a:ln>
        </p:spPr>
        <p:style>
          <a:lnRef idx="0">
            <a:schemeClr val="accent5"/>
          </a:lnRef>
          <a:fillRef idx="3">
            <a:schemeClr val="accent5"/>
          </a:fillRef>
          <a:effectRef idx="3">
            <a:schemeClr val="accent5"/>
          </a:effectRef>
          <a:fontRef idx="minor">
            <a:schemeClr val="lt1"/>
          </a:fontRef>
        </p:style>
        <p:txBody>
          <a:bodyPr wrap="none" lIns="81623" tIns="40811" rIns="81623" bIns="40811" anchor="ctr">
            <a:prstTxWarp prst="textNoShape">
              <a:avLst/>
            </a:prstTxWarp>
          </a:bodyPr>
          <a:lstStyle/>
          <a:p>
            <a:pPr algn="ctr">
              <a:tabLst>
                <a:tab pos="0" algn="l"/>
                <a:tab pos="414640" algn="l"/>
                <a:tab pos="829280" algn="l"/>
                <a:tab pos="1243920" algn="l"/>
                <a:tab pos="1658560" algn="l"/>
                <a:tab pos="2073201" algn="l"/>
                <a:tab pos="2487841" algn="l"/>
                <a:tab pos="2902481" algn="l"/>
                <a:tab pos="3317121" algn="l"/>
                <a:tab pos="3731761" algn="l"/>
                <a:tab pos="4146401" algn="l"/>
                <a:tab pos="4561041" algn="l"/>
                <a:tab pos="4975681" algn="l"/>
                <a:tab pos="5390322" algn="l"/>
                <a:tab pos="5804962" algn="l"/>
                <a:tab pos="6219602" algn="l"/>
                <a:tab pos="6634242" algn="l"/>
                <a:tab pos="7048882" algn="l"/>
                <a:tab pos="7463522" algn="l"/>
                <a:tab pos="7878163" algn="l"/>
                <a:tab pos="8292803" algn="l"/>
              </a:tabLst>
              <a:defRPr/>
            </a:pPr>
            <a:r>
              <a:rPr lang="en-US" sz="2200" dirty="0">
                <a:solidFill>
                  <a:srgbClr val="000000"/>
                </a:solidFill>
                <a:ea typeface="DejaVu Sans" pitchFamily="34" charset="2"/>
                <a:cs typeface="DejaVu Sans" pitchFamily="34" charset="2"/>
              </a:rPr>
              <a:t>(2,0)-id-privacy</a:t>
            </a:r>
          </a:p>
        </p:txBody>
      </p:sp>
      <p:sp>
        <p:nvSpPr>
          <p:cNvPr id="11" name="AutoShape 13"/>
          <p:cNvSpPr>
            <a:spLocks noChangeArrowheads="1"/>
          </p:cNvSpPr>
          <p:nvPr/>
        </p:nvSpPr>
        <p:spPr bwMode="auto">
          <a:xfrm>
            <a:off x="6645599" y="4012263"/>
            <a:ext cx="2141280" cy="692714"/>
          </a:xfrm>
          <a:prstGeom prst="roundRect">
            <a:avLst>
              <a:gd name="adj" fmla="val 16667"/>
            </a:avLst>
          </a:prstGeom>
          <a:solidFill>
            <a:srgbClr val="008000"/>
          </a:solidFill>
          <a:ln>
            <a:headEnd/>
            <a:tailEnd/>
          </a:ln>
        </p:spPr>
        <p:style>
          <a:lnRef idx="0">
            <a:schemeClr val="accent5"/>
          </a:lnRef>
          <a:fillRef idx="3">
            <a:schemeClr val="accent5"/>
          </a:fillRef>
          <a:effectRef idx="3">
            <a:schemeClr val="accent5"/>
          </a:effectRef>
          <a:fontRef idx="minor">
            <a:schemeClr val="lt1"/>
          </a:fontRef>
        </p:style>
        <p:txBody>
          <a:bodyPr wrap="none" lIns="81623" tIns="40811" rIns="81623" bIns="40811" anchor="ctr">
            <a:prstTxWarp prst="textNoShape">
              <a:avLst/>
            </a:prstTxWarp>
          </a:bodyPr>
          <a:lstStyle/>
          <a:p>
            <a:pPr algn="ctr">
              <a:tabLst>
                <a:tab pos="0" algn="l"/>
                <a:tab pos="414640" algn="l"/>
                <a:tab pos="829280" algn="l"/>
                <a:tab pos="1243920" algn="l"/>
                <a:tab pos="1658560" algn="l"/>
                <a:tab pos="2073201" algn="l"/>
                <a:tab pos="2487841" algn="l"/>
                <a:tab pos="2902481" algn="l"/>
                <a:tab pos="3317121" algn="l"/>
                <a:tab pos="3731761" algn="l"/>
                <a:tab pos="4146401" algn="l"/>
                <a:tab pos="4561041" algn="l"/>
                <a:tab pos="4975681" algn="l"/>
                <a:tab pos="5390322" algn="l"/>
                <a:tab pos="5804962" algn="l"/>
                <a:tab pos="6219602" algn="l"/>
                <a:tab pos="6634242" algn="l"/>
                <a:tab pos="7048882" algn="l"/>
                <a:tab pos="7463522" algn="l"/>
                <a:tab pos="7878163" algn="l"/>
                <a:tab pos="8292803" algn="l"/>
              </a:tabLst>
              <a:defRPr/>
            </a:pPr>
            <a:r>
              <a:rPr lang="en-US" sz="2200" dirty="0" err="1">
                <a:solidFill>
                  <a:srgbClr val="000000"/>
                </a:solidFill>
                <a:ea typeface="DejaVu Sans" pitchFamily="34" charset="2"/>
                <a:cs typeface="DejaVu Sans" pitchFamily="34" charset="2"/>
              </a:rPr>
              <a:t>P(R</a:t>
            </a:r>
            <a:r>
              <a:rPr lang="en-US" sz="2200" dirty="0">
                <a:solidFill>
                  <a:srgbClr val="000000"/>
                </a:solidFill>
                <a:ea typeface="DejaVu Sans" pitchFamily="34" charset="2"/>
                <a:cs typeface="DejaVu Sans" pitchFamily="34" charset="2"/>
              </a:rPr>
              <a:t>) &gt;&gt; chance</a:t>
            </a:r>
          </a:p>
        </p:txBody>
      </p:sp>
      <p:sp>
        <p:nvSpPr>
          <p:cNvPr id="163853" name="Right Arrow 13"/>
          <p:cNvSpPr>
            <a:spLocks noChangeArrowheads="1"/>
          </p:cNvSpPr>
          <p:nvPr/>
        </p:nvSpPr>
        <p:spPr bwMode="auto">
          <a:xfrm>
            <a:off x="2901950" y="2017713"/>
            <a:ext cx="622300" cy="276225"/>
          </a:xfrm>
          <a:prstGeom prst="rightArrow">
            <a:avLst>
              <a:gd name="adj1" fmla="val 50000"/>
              <a:gd name="adj2" fmla="val 50074"/>
            </a:avLst>
          </a:prstGeom>
          <a:solidFill>
            <a:srgbClr val="8B1700"/>
          </a:solidFill>
          <a:ln w="9525">
            <a:solidFill>
              <a:schemeClr val="tx1"/>
            </a:solidFill>
            <a:round/>
            <a:headEnd/>
            <a:tailEnd/>
          </a:ln>
        </p:spPr>
        <p:txBody>
          <a:bodyPr lIns="82927" tIns="41464" rIns="82927" bIns="41464">
            <a:prstTxWarp prst="textNoShape">
              <a:avLst/>
            </a:prstTxWarp>
          </a:bodyPr>
          <a:lstStyle/>
          <a:p>
            <a:pPr defTabSz="828675"/>
            <a:endParaRPr lang="en-US" sz="1800"/>
          </a:p>
        </p:txBody>
      </p:sp>
      <p:sp>
        <p:nvSpPr>
          <p:cNvPr id="163854" name="Right Arrow 14"/>
          <p:cNvSpPr>
            <a:spLocks noChangeArrowheads="1"/>
          </p:cNvSpPr>
          <p:nvPr/>
        </p:nvSpPr>
        <p:spPr bwMode="auto">
          <a:xfrm>
            <a:off x="5811838" y="2017713"/>
            <a:ext cx="622300" cy="276225"/>
          </a:xfrm>
          <a:prstGeom prst="rightArrow">
            <a:avLst>
              <a:gd name="adj1" fmla="val 50000"/>
              <a:gd name="adj2" fmla="val 50074"/>
            </a:avLst>
          </a:prstGeom>
          <a:solidFill>
            <a:srgbClr val="8B1700"/>
          </a:solidFill>
          <a:ln w="9525">
            <a:solidFill>
              <a:schemeClr val="tx1"/>
            </a:solidFill>
            <a:round/>
            <a:headEnd/>
            <a:tailEnd/>
          </a:ln>
        </p:spPr>
        <p:txBody>
          <a:bodyPr lIns="82927" tIns="41464" rIns="82927" bIns="41464">
            <a:prstTxWarp prst="textNoShape">
              <a:avLst/>
            </a:prstTxWarp>
          </a:bodyPr>
          <a:lstStyle/>
          <a:p>
            <a:pPr defTabSz="828675"/>
            <a:endParaRPr lang="en-US" sz="1800"/>
          </a:p>
        </p:txBody>
      </p:sp>
      <p:sp>
        <p:nvSpPr>
          <p:cNvPr id="16" name="Right Arrow 15"/>
          <p:cNvSpPr/>
          <p:nvPr/>
        </p:nvSpPr>
        <p:spPr bwMode="auto">
          <a:xfrm>
            <a:off x="2966897" y="4220362"/>
            <a:ext cx="622080" cy="276509"/>
          </a:xfrm>
          <a:prstGeom prst="rightArrow">
            <a:avLst/>
          </a:prstGeom>
          <a:solidFill>
            <a:srgbClr val="008000"/>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lIns="82927" tIns="41464" rIns="82927" bIns="41464">
            <a:prstTxWarp prst="textNoShape">
              <a:avLst/>
            </a:prstTxWarp>
          </a:bodyPr>
          <a:lstStyle/>
          <a:p>
            <a:pPr defTabSz="829280">
              <a:defRPr/>
            </a:pPr>
            <a:endParaRPr lang="en-US" sz="1800" dirty="0">
              <a:solidFill>
                <a:schemeClr val="bg1"/>
              </a:solidFill>
              <a:latin typeface="Times New Roman" charset="0"/>
            </a:endParaRPr>
          </a:p>
        </p:txBody>
      </p:sp>
      <p:sp>
        <p:nvSpPr>
          <p:cNvPr id="17" name="Right Arrow 16"/>
          <p:cNvSpPr/>
          <p:nvPr/>
        </p:nvSpPr>
        <p:spPr bwMode="auto">
          <a:xfrm>
            <a:off x="5925766" y="4220362"/>
            <a:ext cx="622080" cy="276509"/>
          </a:xfrm>
          <a:prstGeom prst="rightArrow">
            <a:avLst/>
          </a:prstGeom>
          <a:solidFill>
            <a:srgbClr val="008000"/>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lIns="82927" tIns="41464" rIns="82927" bIns="41464">
            <a:prstTxWarp prst="textNoShape">
              <a:avLst/>
            </a:prstTxWarp>
          </a:bodyPr>
          <a:lstStyle/>
          <a:p>
            <a:pPr defTabSz="829280">
              <a:defRPr/>
            </a:pPr>
            <a:endParaRPr lang="en-US" sz="1800" dirty="0">
              <a:solidFill>
                <a:schemeClr val="bg1"/>
              </a:solidFill>
              <a:latin typeface="Times New Roman" charset="0"/>
            </a:endParaRPr>
          </a:p>
        </p:txBody>
      </p:sp>
      <p:pic>
        <p:nvPicPr>
          <p:cNvPr id="163861" name="Picture 13"/>
          <p:cNvPicPr>
            <a:picLocks noChangeAspect="1"/>
          </p:cNvPicPr>
          <p:nvPr/>
        </p:nvPicPr>
        <p:blipFill>
          <a:blip r:embed="rId4"/>
          <a:srcRect/>
          <a:stretch>
            <a:fillRect/>
          </a:stretch>
        </p:blipFill>
        <p:spPr bwMode="auto">
          <a:xfrm>
            <a:off x="1327150" y="1562100"/>
            <a:ext cx="1447800" cy="1428750"/>
          </a:xfrm>
          <a:prstGeom prst="rect">
            <a:avLst/>
          </a:prstGeom>
          <a:noFill/>
          <a:ln w="9525">
            <a:noFill/>
            <a:miter lim="800000"/>
            <a:headEnd/>
            <a:tailEnd/>
          </a:ln>
        </p:spPr>
      </p:pic>
      <p:pic>
        <p:nvPicPr>
          <p:cNvPr id="163862" name="Picture 14"/>
          <p:cNvPicPr>
            <a:picLocks noChangeAspect="1"/>
          </p:cNvPicPr>
          <p:nvPr/>
        </p:nvPicPr>
        <p:blipFill>
          <a:blip r:embed="rId5"/>
          <a:srcRect/>
          <a:stretch>
            <a:fillRect/>
          </a:stretch>
        </p:blipFill>
        <p:spPr bwMode="auto">
          <a:xfrm>
            <a:off x="701675" y="5226050"/>
            <a:ext cx="2049463" cy="1544638"/>
          </a:xfrm>
          <a:prstGeom prst="rect">
            <a:avLst/>
          </a:prstGeom>
          <a:noFill/>
          <a:ln w="9525">
            <a:noFill/>
            <a:miter lim="800000"/>
            <a:headEnd/>
            <a:tailEnd/>
          </a:ln>
        </p:spPr>
      </p:pic>
    </p:spTree>
  </p:cSld>
  <p:clrMapOvr>
    <a:masterClrMapping/>
  </p:clrMapOvr>
  <p:transition advTm="167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4"/>
                                        </p:tgtEl>
                                        <p:attrNameLst>
                                          <p:attrName>style.visibility</p:attrName>
                                        </p:attrNameLst>
                                      </p:cBhvr>
                                      <p:to>
                                        <p:strVal val="visible"/>
                                      </p:to>
                                    </p:set>
                                    <p:animEffect transition="in" filter="box(in)">
                                      <p:cBhvr additive="repl">
                                        <p:cTn id="7" dur="500"/>
                                        <p:tgtEl>
                                          <p:spTgt spid="4"/>
                                        </p:tgtEl>
                                      </p:cBhvr>
                                    </p:animEffect>
                                  </p:childTnLst>
                                </p:cTn>
                              </p:par>
                              <p:par>
                                <p:cTn id="8" presetID="4" presetClass="entr" presetSubtype="16" fill="hold" nodeType="withEffect">
                                  <p:stCondLst>
                                    <p:cond delay="0"/>
                                  </p:stCondLst>
                                  <p:childTnLst>
                                    <p:set>
                                      <p:cBhvr additive="repl">
                                        <p:cTn id="9" dur="1" fill="hold">
                                          <p:stCondLst>
                                            <p:cond delay="0"/>
                                          </p:stCondLst>
                                        </p:cTn>
                                        <p:tgtEl>
                                          <p:spTgt spid="7"/>
                                        </p:tgtEl>
                                        <p:attrNameLst>
                                          <p:attrName>style.visibility</p:attrName>
                                        </p:attrNameLst>
                                      </p:cBhvr>
                                      <p:to>
                                        <p:strVal val="visible"/>
                                      </p:to>
                                    </p:set>
                                    <p:animEffect transition="in" filter="box(in)">
                                      <p:cBhvr additive="repl">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additive="repl">
                                        <p:cTn id="14" dur="1" fill="hold">
                                          <p:stCondLst>
                                            <p:cond delay="0"/>
                                          </p:stCondLst>
                                        </p:cTn>
                                        <p:tgtEl>
                                          <p:spTgt spid="9"/>
                                        </p:tgtEl>
                                        <p:attrNameLst>
                                          <p:attrName>style.visibility</p:attrName>
                                        </p:attrNameLst>
                                      </p:cBhvr>
                                      <p:to>
                                        <p:strVal val="visible"/>
                                      </p:to>
                                    </p:set>
                                    <p:animEffect transition="in" filter="strips(downLeft)">
                                      <p:cBhvr additive="repl">
                                        <p:cTn id="15" dur="500"/>
                                        <p:tgtEl>
                                          <p:spTgt spid="9"/>
                                        </p:tgtEl>
                                      </p:cBhvr>
                                    </p:animEffect>
                                  </p:childTnLst>
                                </p:cTn>
                              </p:par>
                              <p:par>
                                <p:cTn id="16" presetID="18" presetClass="entr" presetSubtype="12" fill="hold" nodeType="withEffect">
                                  <p:stCondLst>
                                    <p:cond delay="0"/>
                                  </p:stCondLst>
                                  <p:childTnLst>
                                    <p:set>
                                      <p:cBhvr additive="repl">
                                        <p:cTn id="17" dur="1" fill="hold">
                                          <p:stCondLst>
                                            <p:cond delay="0"/>
                                          </p:stCondLst>
                                        </p:cTn>
                                        <p:tgtEl>
                                          <p:spTgt spid="11"/>
                                        </p:tgtEl>
                                        <p:attrNameLst>
                                          <p:attrName>style.visibility</p:attrName>
                                        </p:attrNameLst>
                                      </p:cBhvr>
                                      <p:to>
                                        <p:strVal val="visible"/>
                                      </p:to>
                                    </p:set>
                                    <p:animEffect transition="in" filter="strips(downLeft)">
                                      <p:cBhvr additive="repl">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6" name="Rectangle 4"/>
          <p:cNvSpPr>
            <a:spLocks noGrp="1" noChangeArrowheads="1"/>
          </p:cNvSpPr>
          <p:nvPr>
            <p:ph type="title"/>
          </p:nvPr>
        </p:nvSpPr>
        <p:spPr>
          <a:xfrm>
            <a:off x="1866900" y="111125"/>
            <a:ext cx="4975225" cy="547688"/>
          </a:xfrm>
        </p:spPr>
        <p:txBody>
          <a:bodyPr/>
          <a:lstStyle/>
          <a:p>
            <a:pPr eaLnBrk="1" hangingPunct="1">
              <a:tabLst>
                <a:tab pos="0" algn="l"/>
                <a:tab pos="414338" algn="l"/>
                <a:tab pos="828675" algn="l"/>
                <a:tab pos="1243013" algn="l"/>
                <a:tab pos="1657350" algn="l"/>
                <a:tab pos="2071688" algn="l"/>
                <a:tab pos="2487613" algn="l"/>
                <a:tab pos="2901950" algn="l"/>
                <a:tab pos="3316288" algn="l"/>
                <a:tab pos="3730625" algn="l"/>
                <a:tab pos="4144963" algn="l"/>
                <a:tab pos="4560888" algn="l"/>
                <a:tab pos="4975225" algn="l"/>
                <a:tab pos="5389563" algn="l"/>
                <a:tab pos="5803900" algn="l"/>
                <a:tab pos="6218238" algn="l"/>
                <a:tab pos="6634163" algn="l"/>
                <a:tab pos="7048500" algn="l"/>
                <a:tab pos="7462838" algn="l"/>
                <a:tab pos="7877175" algn="l"/>
                <a:tab pos="8291513" algn="l"/>
              </a:tabLst>
            </a:pPr>
            <a:r>
              <a:rPr lang="en-US" sz="4000" i="1" smtClean="0">
                <a:latin typeface="Century Schoolbook L" pitchFamily="16" charset="0"/>
              </a:rPr>
              <a:t>id-</a:t>
            </a:r>
            <a:r>
              <a:rPr lang="en-US" sz="4000" smtClean="0">
                <a:latin typeface="Century Schoolbook L" pitchFamily="16" charset="0"/>
              </a:rPr>
              <a:t>privacy</a:t>
            </a:r>
          </a:p>
        </p:txBody>
      </p:sp>
      <p:sp>
        <p:nvSpPr>
          <p:cNvPr id="33793" name="Rectangle 1"/>
          <p:cNvSpPr>
            <a:spLocks noGrp="1" noChangeArrowheads="1"/>
          </p:cNvSpPr>
          <p:nvPr>
            <p:ph idx="1"/>
          </p:nvPr>
        </p:nvSpPr>
        <p:spPr>
          <a:xfrm>
            <a:off x="414338" y="939800"/>
            <a:ext cx="8226425" cy="5184775"/>
          </a:xfrm>
        </p:spPr>
        <p:txBody>
          <a:bodyPr/>
          <a:lstStyle/>
          <a:p>
            <a:pPr marL="50391" indent="-48951" defTabSz="461992" eaLnBrk="1" hangingPunct="1">
              <a:spcBef>
                <a:spcPts val="708"/>
              </a:spcBef>
              <a:buFont typeface="Wingdings" charset="2"/>
              <a:buNone/>
              <a:tabLst>
                <a:tab pos="359931" algn="l"/>
                <a:tab pos="722741" algn="l"/>
                <a:tab pos="1137381" algn="l"/>
                <a:tab pos="1552021" algn="l"/>
                <a:tab pos="1966661" algn="l"/>
                <a:tab pos="2381301" algn="l"/>
                <a:tab pos="2795941" algn="l"/>
                <a:tab pos="3210582" algn="l"/>
                <a:tab pos="3625222" algn="l"/>
                <a:tab pos="4039862" algn="l"/>
                <a:tab pos="4454502" algn="l"/>
                <a:tab pos="4869143" algn="l"/>
                <a:tab pos="5283782" algn="l"/>
                <a:tab pos="5698422" algn="l"/>
                <a:tab pos="6113062" algn="l"/>
                <a:tab pos="6527702" algn="l"/>
                <a:tab pos="6942342" algn="l"/>
                <a:tab pos="7356983" algn="l"/>
                <a:tab pos="7771623" algn="l"/>
                <a:tab pos="8186264" algn="l"/>
                <a:tab pos="8600904" algn="l"/>
              </a:tabLst>
              <a:defRPr/>
            </a:pPr>
            <a:r>
              <a:rPr lang="en-US" sz="2500" i="1" dirty="0">
                <a:ea typeface="+mn-ea"/>
                <a:cs typeface="+mn-cs"/>
              </a:rPr>
              <a:t>A recognition representation is said to have id-privacy when using only i-1 items for the search input, the stored data cannot identify subjects with probability </a:t>
            </a:r>
            <a:r>
              <a:rPr lang="en-US" sz="2500" i="1" dirty="0" err="1">
                <a:ea typeface="+mn-ea"/>
                <a:cs typeface="+mn-cs"/>
              </a:rPr>
              <a:t>d</a:t>
            </a:r>
            <a:r>
              <a:rPr lang="en-US" sz="2500" i="1" dirty="0">
                <a:ea typeface="+mn-ea"/>
                <a:cs typeface="+mn-cs"/>
              </a:rPr>
              <a:t> greater than random chance, yet when</a:t>
            </a:r>
            <a:r>
              <a:rPr lang="en-US" sz="2500" i="1" dirty="0" smtClean="0">
                <a:ea typeface="+mn-ea"/>
                <a:cs typeface="+mn-cs"/>
              </a:rPr>
              <a:t> </a:t>
            </a:r>
            <a:r>
              <a:rPr lang="en-US" sz="2500" i="1" dirty="0" err="1" smtClean="0">
                <a:ea typeface="+mn-ea"/>
                <a:cs typeface="+mn-cs"/>
              </a:rPr>
              <a:t>i</a:t>
            </a:r>
            <a:r>
              <a:rPr lang="en-US" sz="2500" i="1" dirty="0" smtClean="0">
                <a:ea typeface="+mn-ea"/>
                <a:cs typeface="+mn-cs"/>
              </a:rPr>
              <a:t> </a:t>
            </a:r>
            <a:r>
              <a:rPr lang="en-US" sz="2500" i="1" dirty="0">
                <a:ea typeface="+mn-ea"/>
                <a:cs typeface="+mn-cs"/>
              </a:rPr>
              <a:t>or more distinct items are present, the subject can be recognized at substantially above chance.</a:t>
            </a:r>
          </a:p>
          <a:p>
            <a:pPr marL="620521" lvl="1" indent="-359931" defTabSz="461992" eaLnBrk="1" hangingPunct="1">
              <a:spcBef>
                <a:spcPts val="607"/>
              </a:spcBef>
              <a:buFont typeface="Times New Roman" charset="0"/>
              <a:buChar char="–"/>
              <a:tabLst>
                <a:tab pos="620521" algn="l"/>
                <a:tab pos="721301" algn="l"/>
                <a:tab pos="722741" algn="l"/>
                <a:tab pos="1552021" algn="l"/>
                <a:tab pos="1966661" algn="l"/>
                <a:tab pos="2381301" algn="l"/>
                <a:tab pos="2795941" algn="l"/>
                <a:tab pos="3210582" algn="l"/>
                <a:tab pos="3625222" algn="l"/>
                <a:tab pos="4039862" algn="l"/>
                <a:tab pos="4454502" algn="l"/>
                <a:tab pos="4869143" algn="l"/>
                <a:tab pos="5283782" algn="l"/>
                <a:tab pos="5698422" algn="l"/>
                <a:tab pos="6113062" algn="l"/>
                <a:tab pos="6527702" algn="l"/>
                <a:tab pos="6942342" algn="l"/>
                <a:tab pos="7356983" algn="l"/>
                <a:tab pos="7771623" algn="l"/>
                <a:tab pos="8186264" algn="l"/>
                <a:tab pos="8600904" algn="l"/>
              </a:tabLst>
              <a:defRPr/>
            </a:pPr>
            <a:r>
              <a:rPr lang="en-US" sz="2200" i="1" dirty="0"/>
              <a:t>This is statement about representation </a:t>
            </a:r>
            <a:r>
              <a:rPr lang="en-US" sz="2200" i="1" dirty="0" smtClean="0"/>
              <a:t>i.e. </a:t>
            </a:r>
            <a:r>
              <a:rPr lang="en-US" sz="2200" i="1" dirty="0" err="1"/>
              <a:t>d</a:t>
            </a:r>
            <a:r>
              <a:rPr lang="en-US" sz="2200" i="1" dirty="0"/>
              <a:t> = 0, no algorithm can do recognition with less than </a:t>
            </a:r>
            <a:r>
              <a:rPr lang="en-US" sz="2200" i="1" dirty="0" err="1"/>
              <a:t>i</a:t>
            </a:r>
            <a:r>
              <a:rPr lang="en-US" sz="2200" i="1" dirty="0"/>
              <a:t> inputs.</a:t>
            </a:r>
          </a:p>
          <a:p>
            <a:pPr marL="620521" lvl="1" indent="-359931" defTabSz="461992" eaLnBrk="1" hangingPunct="1">
              <a:spcBef>
                <a:spcPts val="607"/>
              </a:spcBef>
              <a:buFont typeface="Times New Roman" charset="0"/>
              <a:buChar char="–"/>
              <a:tabLst>
                <a:tab pos="620521" algn="l"/>
                <a:tab pos="721301" algn="l"/>
                <a:tab pos="722741" algn="l"/>
                <a:tab pos="1552021" algn="l"/>
                <a:tab pos="1966661" algn="l"/>
                <a:tab pos="2381301" algn="l"/>
                <a:tab pos="2795941" algn="l"/>
                <a:tab pos="3210582" algn="l"/>
                <a:tab pos="3625222" algn="l"/>
                <a:tab pos="4039862" algn="l"/>
                <a:tab pos="4454502" algn="l"/>
                <a:tab pos="4869143" algn="l"/>
                <a:tab pos="5283782" algn="l"/>
                <a:tab pos="5698422" algn="l"/>
                <a:tab pos="6113062" algn="l"/>
                <a:tab pos="6527702" algn="l"/>
                <a:tab pos="6942342" algn="l"/>
                <a:tab pos="7356983" algn="l"/>
                <a:tab pos="7771623" algn="l"/>
                <a:tab pos="8186264" algn="l"/>
                <a:tab pos="8600904" algn="l"/>
              </a:tabLst>
              <a:defRPr/>
            </a:pPr>
            <a:r>
              <a:rPr lang="en-US" sz="2200" i="1" dirty="0"/>
              <a:t>For </a:t>
            </a:r>
            <a:r>
              <a:rPr lang="en-US" sz="2200" i="1" dirty="0" err="1"/>
              <a:t>d</a:t>
            </a:r>
            <a:r>
              <a:rPr lang="en-US" sz="2200" i="1" dirty="0"/>
              <a:t> &gt; 0, algorithms/experiments can provide approximate</a:t>
            </a:r>
            <a:r>
              <a:rPr lang="en-US" sz="2200" i="1" dirty="0" smtClean="0"/>
              <a:t> estimate/bound on </a:t>
            </a:r>
            <a:r>
              <a:rPr lang="en-US" sz="2200" i="1" dirty="0" err="1"/>
              <a:t>d</a:t>
            </a:r>
            <a:r>
              <a:rPr lang="en-US" sz="2200" i="1" dirty="0"/>
              <a:t>.</a:t>
            </a:r>
            <a:endParaRPr lang="en-US" sz="2200" i="1" dirty="0" smtClean="0"/>
          </a:p>
          <a:p>
            <a:pPr marL="216279" indent="-359931" defTabSz="461992" eaLnBrk="1" hangingPunct="1">
              <a:spcBef>
                <a:spcPts val="708"/>
              </a:spcBef>
              <a:buFont typeface="Times New Roman" charset="0"/>
              <a:buChar char="–"/>
              <a:tabLst>
                <a:tab pos="620521" algn="l"/>
                <a:tab pos="721301" algn="l"/>
                <a:tab pos="722741" algn="l"/>
                <a:tab pos="1552021" algn="l"/>
                <a:tab pos="1966661" algn="l"/>
                <a:tab pos="2381301" algn="l"/>
                <a:tab pos="2795941" algn="l"/>
                <a:tab pos="3210582" algn="l"/>
                <a:tab pos="3625222" algn="l"/>
                <a:tab pos="4039862" algn="l"/>
                <a:tab pos="4454502" algn="l"/>
                <a:tab pos="4869143" algn="l"/>
                <a:tab pos="5283782" algn="l"/>
                <a:tab pos="5698422" algn="l"/>
                <a:tab pos="6113062" algn="l"/>
                <a:tab pos="6527702" algn="l"/>
                <a:tab pos="6942342" algn="l"/>
                <a:tab pos="7356983" algn="l"/>
                <a:tab pos="7771623" algn="l"/>
                <a:tab pos="8186264" algn="l"/>
                <a:tab pos="8600904" algn="l"/>
              </a:tabLst>
              <a:defRPr/>
            </a:pPr>
            <a:r>
              <a:rPr lang="en-US" sz="2500" i="1" dirty="0" smtClean="0">
                <a:ea typeface="+mn-ea"/>
                <a:cs typeface="+mn-cs"/>
              </a:rPr>
              <a:t>Broader and more precise definition than </a:t>
            </a:r>
            <a:r>
              <a:rPr lang="en-US" sz="2500" i="1" dirty="0" err="1" smtClean="0">
                <a:ea typeface="+mn-ea"/>
                <a:cs typeface="+mn-cs"/>
              </a:rPr>
              <a:t>k</a:t>
            </a:r>
            <a:r>
              <a:rPr lang="en-US" sz="2500" i="1" dirty="0" smtClean="0">
                <a:ea typeface="+mn-ea"/>
                <a:cs typeface="+mn-cs"/>
              </a:rPr>
              <a:t>-anonymity</a:t>
            </a:r>
          </a:p>
          <a:p>
            <a:pPr marL="216279" indent="-359931" defTabSz="461992" eaLnBrk="1" hangingPunct="1">
              <a:spcBef>
                <a:spcPts val="708"/>
              </a:spcBef>
              <a:buFont typeface="Times New Roman" charset="0"/>
              <a:buChar char="–"/>
              <a:tabLst>
                <a:tab pos="620521" algn="l"/>
                <a:tab pos="721301" algn="l"/>
                <a:tab pos="722741" algn="l"/>
                <a:tab pos="1552021" algn="l"/>
                <a:tab pos="1966661" algn="l"/>
                <a:tab pos="2381301" algn="l"/>
                <a:tab pos="2795941" algn="l"/>
                <a:tab pos="3210582" algn="l"/>
                <a:tab pos="3625222" algn="l"/>
                <a:tab pos="4039862" algn="l"/>
                <a:tab pos="4454502" algn="l"/>
                <a:tab pos="4869143" algn="l"/>
                <a:tab pos="5283782" algn="l"/>
                <a:tab pos="5698422" algn="l"/>
                <a:tab pos="6113062" algn="l"/>
                <a:tab pos="6527702" algn="l"/>
                <a:tab pos="6942342" algn="l"/>
                <a:tab pos="7356983" algn="l"/>
                <a:tab pos="7771623" algn="l"/>
                <a:tab pos="8186264" algn="l"/>
                <a:tab pos="8600904" algn="l"/>
              </a:tabLst>
              <a:defRPr/>
            </a:pPr>
            <a:r>
              <a:rPr lang="en-US" sz="2500" i="1" dirty="0" smtClean="0">
                <a:ea typeface="+mn-ea"/>
                <a:cs typeface="+mn-cs"/>
              </a:rPr>
              <a:t>Defines </a:t>
            </a:r>
            <a:r>
              <a:rPr lang="en-US" sz="2500" i="1" dirty="0">
                <a:ea typeface="+mn-ea"/>
                <a:cs typeface="+mn-cs"/>
              </a:rPr>
              <a:t>a new class of </a:t>
            </a:r>
            <a:r>
              <a:rPr lang="en-US" sz="2500" i="1" dirty="0" smtClean="0">
                <a:ea typeface="+mn-ea"/>
                <a:cs typeface="+mn-cs"/>
              </a:rPr>
              <a:t>problems/representations</a:t>
            </a:r>
            <a:endParaRPr lang="en-US" sz="2500" i="1" dirty="0">
              <a:ea typeface="+mn-ea"/>
              <a:cs typeface="+mn-cs"/>
            </a:endParaRPr>
          </a:p>
        </p:txBody>
      </p:sp>
    </p:spTree>
  </p:cSld>
  <p:clrMapOvr>
    <a:masterClrMapping/>
  </p:clrMapOvr>
  <p:transition spd="med"/>
  <p:timing>
    <p:tnLst>
      <p:par>
        <p:cTn id="1" dur="indefinite"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4" name="Rectangle 1"/>
          <p:cNvSpPr>
            <a:spLocks noGrp="1" noChangeArrowheads="1"/>
          </p:cNvSpPr>
          <p:nvPr>
            <p:ph type="title"/>
          </p:nvPr>
        </p:nvSpPr>
        <p:spPr>
          <a:xfrm>
            <a:off x="1323975" y="317500"/>
            <a:ext cx="6299200" cy="309563"/>
          </a:xfrm>
        </p:spPr>
        <p:txBody>
          <a:bodyPr/>
          <a:lstStyle/>
          <a:p>
            <a:pPr eaLnBrk="1" hangingPunct="1">
              <a:tabLst>
                <a:tab pos="0" algn="l"/>
                <a:tab pos="414338" algn="l"/>
                <a:tab pos="828675" algn="l"/>
                <a:tab pos="1243013" algn="l"/>
                <a:tab pos="1657350" algn="l"/>
                <a:tab pos="2073275" algn="l"/>
                <a:tab pos="2487613" algn="l"/>
                <a:tab pos="2901950" algn="l"/>
                <a:tab pos="3316288" algn="l"/>
                <a:tab pos="3730625" algn="l"/>
                <a:tab pos="4146550" algn="l"/>
                <a:tab pos="4560888" algn="l"/>
                <a:tab pos="4975225" algn="l"/>
                <a:tab pos="5389563" algn="l"/>
                <a:tab pos="5805488" algn="l"/>
                <a:tab pos="6219825" algn="l"/>
                <a:tab pos="6634163" algn="l"/>
                <a:tab pos="7048500" algn="l"/>
                <a:tab pos="7462838" algn="l"/>
                <a:tab pos="7878763" algn="l"/>
                <a:tab pos="8293100" algn="l"/>
              </a:tabLst>
            </a:pPr>
            <a:r>
              <a:rPr lang="en-US" sz="3300" smtClean="0"/>
              <a:t>Inter-item features for </a:t>
            </a:r>
            <a:r>
              <a:rPr lang="en-US" sz="3300" i="1" smtClean="0"/>
              <a:t>id</a:t>
            </a:r>
            <a:r>
              <a:rPr lang="en-US" sz="3300" smtClean="0"/>
              <a:t>-privacy</a:t>
            </a:r>
          </a:p>
        </p:txBody>
      </p:sp>
      <p:sp>
        <p:nvSpPr>
          <p:cNvPr id="166915" name="Rectangle 5"/>
          <p:cNvSpPr>
            <a:spLocks noGrp="1" noChangeArrowheads="1"/>
          </p:cNvSpPr>
          <p:nvPr>
            <p:ph idx="1"/>
          </p:nvPr>
        </p:nvSpPr>
        <p:spPr>
          <a:xfrm>
            <a:off x="287338" y="3152775"/>
            <a:ext cx="8994775" cy="3567113"/>
          </a:xfrm>
        </p:spPr>
        <p:txBody>
          <a:bodyPr tIns="76733"/>
          <a:lstStyle/>
          <a:p>
            <a:pPr marL="606425" indent="-606425" eaLnBrk="1" hangingPunct="1">
              <a:buFont typeface="Wingdings" charset="2"/>
              <a:buNone/>
              <a:tabLst>
                <a:tab pos="606425" algn="l"/>
                <a:tab pos="709613" algn="l"/>
                <a:tab pos="1123950" algn="l"/>
                <a:tab pos="1538288" algn="l"/>
                <a:tab pos="1952625" algn="l"/>
                <a:tab pos="2368550" algn="l"/>
                <a:tab pos="2782888" algn="l"/>
                <a:tab pos="3197225" algn="l"/>
                <a:tab pos="3611563" algn="l"/>
                <a:tab pos="4025900" algn="l"/>
                <a:tab pos="4441825" algn="l"/>
                <a:tab pos="4856163" algn="l"/>
                <a:tab pos="5270500" algn="l"/>
                <a:tab pos="5684838" algn="l"/>
                <a:tab pos="6099175" algn="l"/>
                <a:tab pos="6515100" algn="l"/>
                <a:tab pos="6929438" algn="l"/>
                <a:tab pos="7343775" algn="l"/>
                <a:tab pos="7758113" algn="l"/>
                <a:tab pos="8174038" algn="l"/>
                <a:tab pos="8588375" algn="l"/>
              </a:tabLst>
            </a:pPr>
            <a:r>
              <a:rPr lang="en-US" sz="2500" smtClean="0"/>
              <a:t>One way is to use only/predominantly inter-item  features. </a:t>
            </a:r>
          </a:p>
          <a:p>
            <a:pPr marL="606425" indent="-606425" eaLnBrk="1" hangingPunct="1">
              <a:buFont typeface="Wingdings" charset="2"/>
              <a:buNone/>
              <a:tabLst>
                <a:tab pos="606425" algn="l"/>
                <a:tab pos="709613" algn="l"/>
                <a:tab pos="1123950" algn="l"/>
                <a:tab pos="1538288" algn="l"/>
                <a:tab pos="1952625" algn="l"/>
                <a:tab pos="2368550" algn="l"/>
                <a:tab pos="2782888" algn="l"/>
                <a:tab pos="3197225" algn="l"/>
                <a:tab pos="3611563" algn="l"/>
                <a:tab pos="4025900" algn="l"/>
                <a:tab pos="4441825" algn="l"/>
                <a:tab pos="4856163" algn="l"/>
                <a:tab pos="5270500" algn="l"/>
                <a:tab pos="5684838" algn="l"/>
                <a:tab pos="6099175" algn="l"/>
                <a:tab pos="6515100" algn="l"/>
                <a:tab pos="6929438" algn="l"/>
                <a:tab pos="7343775" algn="l"/>
                <a:tab pos="7758113" algn="l"/>
                <a:tab pos="8174038" algn="l"/>
                <a:tab pos="8588375" algn="l"/>
              </a:tabLst>
            </a:pPr>
            <a:r>
              <a:rPr lang="en-US" sz="2500" smtClean="0"/>
              <a:t>E.g. for fingerprints/slaps we use cross-finger representation</a:t>
            </a:r>
            <a:r>
              <a:rPr lang="en-US" sz="1800" smtClean="0"/>
              <a:t> </a:t>
            </a:r>
          </a:p>
          <a:p>
            <a:pPr marL="660400" lvl="1" indent="-246063" eaLnBrk="1" hangingPunct="1">
              <a:buFont typeface="Times New Roman" charset="0"/>
              <a:buChar char="–"/>
              <a:tabLst>
                <a:tab pos="606425" algn="l"/>
                <a:tab pos="709613" algn="l"/>
                <a:tab pos="1123950" algn="l"/>
                <a:tab pos="1538288" algn="l"/>
                <a:tab pos="1952625" algn="l"/>
                <a:tab pos="2368550" algn="l"/>
                <a:tab pos="2782888" algn="l"/>
                <a:tab pos="3197225" algn="l"/>
                <a:tab pos="3611563" algn="l"/>
                <a:tab pos="4025900" algn="l"/>
                <a:tab pos="4441825" algn="l"/>
                <a:tab pos="4856163" algn="l"/>
                <a:tab pos="5270500" algn="l"/>
                <a:tab pos="5684838" algn="l"/>
                <a:tab pos="6099175" algn="l"/>
                <a:tab pos="6515100" algn="l"/>
                <a:tab pos="6929438" algn="l"/>
                <a:tab pos="7343775" algn="l"/>
                <a:tab pos="7758113" algn="l"/>
                <a:tab pos="8174038" algn="l"/>
                <a:tab pos="8588375" algn="l"/>
              </a:tabLst>
            </a:pPr>
            <a:r>
              <a:rPr lang="en-US" sz="1800" smtClean="0"/>
              <a:t>Shown here is a version for (2,0)-id privacy </a:t>
            </a:r>
          </a:p>
          <a:p>
            <a:pPr marL="660400" lvl="1" indent="-246063" eaLnBrk="1" hangingPunct="1">
              <a:buFont typeface="Times New Roman" charset="0"/>
              <a:buChar char="–"/>
              <a:tabLst>
                <a:tab pos="606425" algn="l"/>
                <a:tab pos="709613" algn="l"/>
                <a:tab pos="1123950" algn="l"/>
                <a:tab pos="1538288" algn="l"/>
                <a:tab pos="1952625" algn="l"/>
                <a:tab pos="2368550" algn="l"/>
                <a:tab pos="2782888" algn="l"/>
                <a:tab pos="3197225" algn="l"/>
                <a:tab pos="3611563" algn="l"/>
                <a:tab pos="4025900" algn="l"/>
                <a:tab pos="4441825" algn="l"/>
                <a:tab pos="4856163" algn="l"/>
                <a:tab pos="5270500" algn="l"/>
                <a:tab pos="5684838" algn="l"/>
                <a:tab pos="6099175" algn="l"/>
                <a:tab pos="6515100" algn="l"/>
                <a:tab pos="6929438" algn="l"/>
                <a:tab pos="7343775" algn="l"/>
                <a:tab pos="7758113" algn="l"/>
                <a:tab pos="8174038" algn="l"/>
                <a:tab pos="8588375" algn="l"/>
              </a:tabLst>
            </a:pPr>
            <a:r>
              <a:rPr lang="en-US" sz="1800" smtClean="0"/>
              <a:t>Inter-item (cross-finger) mixes data from different fingers</a:t>
            </a:r>
          </a:p>
          <a:p>
            <a:pPr marL="660400" lvl="1" indent="-246063" eaLnBrk="1" hangingPunct="1">
              <a:buFont typeface="Times New Roman" charset="0"/>
              <a:buChar char="–"/>
              <a:tabLst>
                <a:tab pos="606425" algn="l"/>
                <a:tab pos="709613" algn="l"/>
                <a:tab pos="1123950" algn="l"/>
                <a:tab pos="1538288" algn="l"/>
                <a:tab pos="1952625" algn="l"/>
                <a:tab pos="2368550" algn="l"/>
                <a:tab pos="2782888" algn="l"/>
                <a:tab pos="3197225" algn="l"/>
                <a:tab pos="3611563" algn="l"/>
                <a:tab pos="4025900" algn="l"/>
                <a:tab pos="4441825" algn="l"/>
                <a:tab pos="4856163" algn="l"/>
                <a:tab pos="5270500" algn="l"/>
                <a:tab pos="5684838" algn="l"/>
                <a:tab pos="6099175" algn="l"/>
                <a:tab pos="6515100" algn="l"/>
                <a:tab pos="6929438" algn="l"/>
                <a:tab pos="7343775" algn="l"/>
                <a:tab pos="7758113" algn="l"/>
                <a:tab pos="8174038" algn="l"/>
                <a:tab pos="8588375" algn="l"/>
              </a:tabLst>
            </a:pPr>
            <a:r>
              <a:rPr lang="en-US" sz="1800" smtClean="0"/>
              <a:t>Since only uses features between fingers, single latent prints </a:t>
            </a:r>
            <a:r>
              <a:rPr lang="en-US" sz="1800"/>
              <a:t>cannot possibly match (no edges are allowed to be formed within finger</a:t>
            </a:r>
            <a:r>
              <a:rPr lang="en-US" sz="1800" smtClean="0"/>
              <a:t>)‏. Multiple latent would require ordering and alignment.</a:t>
            </a:r>
          </a:p>
          <a:p>
            <a:pPr marL="660400" lvl="1" indent="-246063" eaLnBrk="1" hangingPunct="1">
              <a:buFont typeface="Times New Roman" charset="0"/>
              <a:buChar char="–"/>
              <a:tabLst>
                <a:tab pos="606425" algn="l"/>
                <a:tab pos="709613" algn="l"/>
                <a:tab pos="1123950" algn="l"/>
                <a:tab pos="1538288" algn="l"/>
                <a:tab pos="1952625" algn="l"/>
                <a:tab pos="2368550" algn="l"/>
                <a:tab pos="2782888" algn="l"/>
                <a:tab pos="3197225" algn="l"/>
                <a:tab pos="3611563" algn="l"/>
                <a:tab pos="4025900" algn="l"/>
                <a:tab pos="4441825" algn="l"/>
                <a:tab pos="4856163" algn="l"/>
                <a:tab pos="5270500" algn="l"/>
                <a:tab pos="5684838" algn="l"/>
                <a:tab pos="6099175" algn="l"/>
                <a:tab pos="6515100" algn="l"/>
                <a:tab pos="6929438" algn="l"/>
                <a:tab pos="7343775" algn="l"/>
                <a:tab pos="7758113" algn="l"/>
                <a:tab pos="8174038" algn="l"/>
                <a:tab pos="8588375" algn="l"/>
              </a:tabLst>
            </a:pPr>
            <a:r>
              <a:rPr lang="en-US" sz="1800" smtClean="0"/>
              <a:t>Note: if individual features in pairs are unique enough, then d &gt;0. </a:t>
            </a:r>
          </a:p>
          <a:p>
            <a:pPr marL="606425" indent="-606425" eaLnBrk="1" hangingPunct="1">
              <a:buFont typeface="Times New Roman" charset="0"/>
              <a:buChar char="–"/>
              <a:tabLst>
                <a:tab pos="606425" algn="l"/>
                <a:tab pos="709613" algn="l"/>
                <a:tab pos="1123950" algn="l"/>
                <a:tab pos="1538288" algn="l"/>
                <a:tab pos="1952625" algn="l"/>
                <a:tab pos="2368550" algn="l"/>
                <a:tab pos="2782888" algn="l"/>
                <a:tab pos="3197225" algn="l"/>
                <a:tab pos="3611563" algn="l"/>
                <a:tab pos="4025900" algn="l"/>
                <a:tab pos="4441825" algn="l"/>
                <a:tab pos="4856163" algn="l"/>
                <a:tab pos="5270500" algn="l"/>
                <a:tab pos="5684838" algn="l"/>
                <a:tab pos="6099175" algn="l"/>
                <a:tab pos="6515100" algn="l"/>
                <a:tab pos="6929438" algn="l"/>
                <a:tab pos="7343775" algn="l"/>
                <a:tab pos="7758113" algn="l"/>
                <a:tab pos="8174038" algn="l"/>
                <a:tab pos="8588375" algn="l"/>
              </a:tabLst>
            </a:pPr>
            <a:r>
              <a:rPr lang="en-US" sz="2200" smtClean="0"/>
              <a:t>There was no “matching” algorithm for this type of representation</a:t>
            </a:r>
          </a:p>
          <a:p>
            <a:pPr marL="660400" lvl="1" indent="-246063" eaLnBrk="1" hangingPunct="1">
              <a:buFont typeface="Times New Roman" charset="0"/>
              <a:buChar char="–"/>
              <a:tabLst>
                <a:tab pos="606425" algn="l"/>
                <a:tab pos="709613" algn="l"/>
                <a:tab pos="1123950" algn="l"/>
                <a:tab pos="1538288" algn="l"/>
                <a:tab pos="1952625" algn="l"/>
                <a:tab pos="2368550" algn="l"/>
                <a:tab pos="2782888" algn="l"/>
                <a:tab pos="3197225" algn="l"/>
                <a:tab pos="3611563" algn="l"/>
                <a:tab pos="4025900" algn="l"/>
                <a:tab pos="4441825" algn="l"/>
                <a:tab pos="4856163" algn="l"/>
                <a:tab pos="5270500" algn="l"/>
                <a:tab pos="5684838" algn="l"/>
                <a:tab pos="6099175" algn="l"/>
                <a:tab pos="6515100" algn="l"/>
                <a:tab pos="6929438" algn="l"/>
                <a:tab pos="7343775" algn="l"/>
                <a:tab pos="7758113" algn="l"/>
                <a:tab pos="8174038" algn="l"/>
                <a:tab pos="8588375" algn="l"/>
              </a:tabLst>
            </a:pPr>
            <a:endParaRPr lang="en-US" sz="1800"/>
          </a:p>
        </p:txBody>
      </p:sp>
      <p:sp>
        <p:nvSpPr>
          <p:cNvPr id="166916" name="Date Placeholder 3"/>
          <p:cNvSpPr>
            <a:spLocks noGrp="1"/>
          </p:cNvSpPr>
          <p:nvPr>
            <p:ph type="dt" sz="quarter" idx="4294967295"/>
          </p:nvPr>
        </p:nvSpPr>
        <p:spPr bwMode="auto">
          <a:xfrm>
            <a:off x="7016750" y="6694488"/>
            <a:ext cx="2127250" cy="158750"/>
          </a:xfrm>
          <a:prstGeom prst="rect">
            <a:avLst/>
          </a:prstGeom>
          <a:noFill/>
          <a:ln>
            <a:miter lim="800000"/>
            <a:headEnd/>
            <a:tailEnd/>
          </a:ln>
        </p:spPr>
        <p:txBody>
          <a:bodyPr lIns="82936" tIns="41469" rIns="82936" bIns="41469">
            <a:prstTxWarp prst="textNoShape">
              <a:avLst/>
            </a:prstTxWarp>
          </a:bodyPr>
          <a:lstStyle/>
          <a:p>
            <a:endParaRPr lang="en-US"/>
          </a:p>
        </p:txBody>
      </p:sp>
      <p:pic>
        <p:nvPicPr>
          <p:cNvPr id="166917" name="Picture 4"/>
          <p:cNvPicPr>
            <a:picLocks noChangeAspect="1" noChangeArrowheads="1"/>
          </p:cNvPicPr>
          <p:nvPr/>
        </p:nvPicPr>
        <p:blipFill>
          <a:blip r:embed="rId3"/>
          <a:srcRect/>
          <a:stretch>
            <a:fillRect/>
          </a:stretch>
        </p:blipFill>
        <p:spPr bwMode="auto">
          <a:xfrm>
            <a:off x="2487613" y="830263"/>
            <a:ext cx="3940175" cy="2281237"/>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Rectangle 49"/>
          <p:cNvSpPr>
            <a:spLocks noGrp="1" noChangeArrowheads="1"/>
          </p:cNvSpPr>
          <p:nvPr>
            <p:ph type="title"/>
          </p:nvPr>
        </p:nvSpPr>
        <p:spPr>
          <a:xfrm>
            <a:off x="457200" y="457200"/>
            <a:ext cx="8226425" cy="514350"/>
          </a:xfrm>
        </p:spPr>
        <p:txBody>
          <a:bodyPr/>
          <a:lstStyle/>
          <a:p>
            <a:pPr eaLnBrk="1" hangingPunct="1">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500"/>
              <a:t>Forest Fingers: Multi-Fingerprint and Cross-finger Matching without Segmentation</a:t>
            </a:r>
          </a:p>
        </p:txBody>
      </p:sp>
      <p:sp>
        <p:nvSpPr>
          <p:cNvPr id="168963" name="Date Placeholder 2"/>
          <p:cNvSpPr>
            <a:spLocks noGrp="1"/>
          </p:cNvSpPr>
          <p:nvPr>
            <p:ph type="dt" sz="quarter" idx="4294967295"/>
          </p:nvPr>
        </p:nvSpPr>
        <p:spPr bwMode="auto">
          <a:xfrm>
            <a:off x="7016750" y="6694488"/>
            <a:ext cx="2127250" cy="158750"/>
          </a:xfrm>
          <a:prstGeom prst="rect">
            <a:avLst/>
          </a:prstGeom>
          <a:noFill/>
          <a:ln>
            <a:miter lim="800000"/>
            <a:headEnd/>
            <a:tailEnd/>
          </a:ln>
        </p:spPr>
        <p:txBody>
          <a:bodyPr lIns="82945" tIns="41473" rIns="82945" bIns="41473">
            <a:prstTxWarp prst="textNoShape">
              <a:avLst/>
            </a:prstTxWarp>
          </a:bodyPr>
          <a:lstStyle/>
          <a:p>
            <a:endParaRPr lang="en-US"/>
          </a:p>
        </p:txBody>
      </p:sp>
      <p:sp>
        <p:nvSpPr>
          <p:cNvPr id="168964" name="Rectangle 3"/>
          <p:cNvSpPr>
            <a:spLocks noChangeArrowheads="1"/>
          </p:cNvSpPr>
          <p:nvPr/>
        </p:nvSpPr>
        <p:spPr bwMode="auto">
          <a:xfrm>
            <a:off x="3098800" y="1171575"/>
            <a:ext cx="5964238" cy="4356100"/>
          </a:xfrm>
          <a:prstGeom prst="rect">
            <a:avLst/>
          </a:prstGeom>
          <a:solidFill>
            <a:srgbClr val="CCFFFF"/>
          </a:solidFill>
          <a:ln w="9360">
            <a:solidFill>
              <a:srgbClr val="000000"/>
            </a:solidFill>
            <a:round/>
            <a:headEnd/>
            <a:tailEnd/>
          </a:ln>
        </p:spPr>
        <p:txBody>
          <a:bodyPr wrap="none" lIns="82945" tIns="41473" rIns="82945" bIns="41473" anchor="ctr">
            <a:prstTxWarp prst="textNoShape">
              <a:avLst/>
            </a:prstTxWarp>
          </a:bodyPr>
          <a:lstStyle/>
          <a:p>
            <a:endParaRPr lang="en-US"/>
          </a:p>
        </p:txBody>
      </p:sp>
      <p:sp>
        <p:nvSpPr>
          <p:cNvPr id="168965" name="Rectangle 4"/>
          <p:cNvSpPr>
            <a:spLocks noChangeArrowheads="1"/>
          </p:cNvSpPr>
          <p:nvPr/>
        </p:nvSpPr>
        <p:spPr bwMode="auto">
          <a:xfrm>
            <a:off x="806450" y="1171575"/>
            <a:ext cx="2281238" cy="4356100"/>
          </a:xfrm>
          <a:prstGeom prst="rect">
            <a:avLst/>
          </a:prstGeom>
          <a:solidFill>
            <a:srgbClr val="CCCCCC"/>
          </a:solidFill>
          <a:ln w="9360">
            <a:solidFill>
              <a:srgbClr val="000000"/>
            </a:solidFill>
            <a:round/>
            <a:headEnd/>
            <a:tailEnd/>
          </a:ln>
        </p:spPr>
        <p:txBody>
          <a:bodyPr wrap="none" lIns="82945" tIns="41473" rIns="82945" bIns="41473" anchor="ctr">
            <a:prstTxWarp prst="textNoShape">
              <a:avLst/>
            </a:prstTxWarp>
          </a:bodyPr>
          <a:lstStyle/>
          <a:p>
            <a:endParaRPr lang="en-US"/>
          </a:p>
        </p:txBody>
      </p:sp>
      <p:sp>
        <p:nvSpPr>
          <p:cNvPr id="168966" name="Rectangle 5"/>
          <p:cNvSpPr>
            <a:spLocks noChangeArrowheads="1"/>
          </p:cNvSpPr>
          <p:nvPr/>
        </p:nvSpPr>
        <p:spPr bwMode="auto">
          <a:xfrm>
            <a:off x="114300" y="1379538"/>
            <a:ext cx="601663" cy="615950"/>
          </a:xfrm>
          <a:prstGeom prst="rect">
            <a:avLst/>
          </a:prstGeom>
          <a:solidFill>
            <a:srgbClr val="99CCFF"/>
          </a:solidFill>
          <a:ln w="9360">
            <a:solidFill>
              <a:srgbClr val="000000"/>
            </a:solidFill>
            <a:round/>
            <a:headEnd/>
            <a:tailEnd/>
          </a:ln>
        </p:spPr>
        <p:txBody>
          <a:bodyPr wrap="none" lIns="81639" tIns="66291" rIns="81639" bIns="40820" anchor="ctr">
            <a:prstTxWarp prst="textNoShape">
              <a:avLst/>
            </a:prstTxWarp>
          </a:bodyPr>
          <a:lstStyle/>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Slap</a:t>
            </a:r>
          </a:p>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Image</a:t>
            </a:r>
          </a:p>
        </p:txBody>
      </p:sp>
      <p:sp>
        <p:nvSpPr>
          <p:cNvPr id="168967" name="Rectangle 6"/>
          <p:cNvSpPr>
            <a:spLocks noChangeArrowheads="1"/>
          </p:cNvSpPr>
          <p:nvPr/>
        </p:nvSpPr>
        <p:spPr bwMode="auto">
          <a:xfrm>
            <a:off x="1106488" y="1379538"/>
            <a:ext cx="669925" cy="615950"/>
          </a:xfrm>
          <a:prstGeom prst="rect">
            <a:avLst/>
          </a:prstGeom>
          <a:solidFill>
            <a:srgbClr val="99CCFF"/>
          </a:solidFill>
          <a:ln w="9360">
            <a:solidFill>
              <a:srgbClr val="000000"/>
            </a:solidFill>
            <a:round/>
            <a:headEnd/>
            <a:tailEnd/>
          </a:ln>
        </p:spPr>
        <p:txBody>
          <a:bodyPr wrap="none" lIns="81639" tIns="63352" rIns="81639" bIns="40820" anchor="ctr">
            <a:prstTxWarp prst="textNoShape">
              <a:avLst/>
            </a:prstTxWarp>
          </a:bodyPr>
          <a:lstStyle/>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300">
                <a:solidFill>
                  <a:srgbClr val="000000"/>
                </a:solidFill>
                <a:ea typeface="DejaVu Sans" pitchFamily="34" charset="2"/>
                <a:cs typeface="DejaVu Sans" pitchFamily="34" charset="2"/>
              </a:rPr>
              <a:t>Extract </a:t>
            </a:r>
          </a:p>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300">
                <a:solidFill>
                  <a:srgbClr val="000000"/>
                </a:solidFill>
                <a:ea typeface="DejaVu Sans" pitchFamily="34" charset="2"/>
                <a:cs typeface="DejaVu Sans" pitchFamily="34" charset="2"/>
              </a:rPr>
              <a:t>Minutiae</a:t>
            </a:r>
          </a:p>
        </p:txBody>
      </p:sp>
      <p:sp>
        <p:nvSpPr>
          <p:cNvPr id="168968" name="Rectangle 7"/>
          <p:cNvSpPr>
            <a:spLocks noChangeArrowheads="1"/>
          </p:cNvSpPr>
          <p:nvPr/>
        </p:nvSpPr>
        <p:spPr bwMode="auto">
          <a:xfrm>
            <a:off x="2211388" y="1379538"/>
            <a:ext cx="744537" cy="615950"/>
          </a:xfrm>
          <a:prstGeom prst="rect">
            <a:avLst/>
          </a:prstGeom>
          <a:solidFill>
            <a:srgbClr val="99CCFF"/>
          </a:solidFill>
          <a:ln w="9360">
            <a:solidFill>
              <a:srgbClr val="000000"/>
            </a:solidFill>
            <a:round/>
            <a:headEnd/>
            <a:tailEnd/>
          </a:ln>
        </p:spPr>
        <p:txBody>
          <a:bodyPr wrap="none" lIns="81639" tIns="63352" rIns="81639" bIns="40820" anchor="ctr">
            <a:prstTxWarp prst="textNoShape">
              <a:avLst/>
            </a:prstTxWarp>
          </a:bodyPr>
          <a:lstStyle/>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300">
                <a:solidFill>
                  <a:srgbClr val="000000"/>
                </a:solidFill>
                <a:ea typeface="DejaVu Sans" pitchFamily="34" charset="2"/>
                <a:cs typeface="DejaVu Sans" pitchFamily="34" charset="2"/>
              </a:rPr>
              <a:t>Compute</a:t>
            </a:r>
          </a:p>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300">
                <a:solidFill>
                  <a:srgbClr val="000000"/>
                </a:solidFill>
                <a:ea typeface="DejaVu Sans" pitchFamily="34" charset="2"/>
                <a:cs typeface="DejaVu Sans" pitchFamily="34" charset="2"/>
              </a:rPr>
              <a:t>Pair</a:t>
            </a:r>
          </a:p>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300">
                <a:solidFill>
                  <a:srgbClr val="000000"/>
                </a:solidFill>
                <a:ea typeface="DejaVu Sans" pitchFamily="34" charset="2"/>
                <a:cs typeface="DejaVu Sans" pitchFamily="34" charset="2"/>
              </a:rPr>
              <a:t>Table</a:t>
            </a:r>
          </a:p>
        </p:txBody>
      </p:sp>
      <p:sp>
        <p:nvSpPr>
          <p:cNvPr id="168969" name="Rectangle 8"/>
          <p:cNvSpPr>
            <a:spLocks noChangeArrowheads="1"/>
          </p:cNvSpPr>
          <p:nvPr/>
        </p:nvSpPr>
        <p:spPr bwMode="auto">
          <a:xfrm>
            <a:off x="2986088" y="2624138"/>
            <a:ext cx="930275" cy="1036637"/>
          </a:xfrm>
          <a:prstGeom prst="rect">
            <a:avLst/>
          </a:prstGeom>
          <a:solidFill>
            <a:srgbClr val="99CCFF"/>
          </a:solidFill>
          <a:ln w="9360">
            <a:solidFill>
              <a:srgbClr val="000000"/>
            </a:solidFill>
            <a:round/>
            <a:headEnd/>
            <a:tailEnd/>
          </a:ln>
        </p:spPr>
        <p:txBody>
          <a:bodyPr wrap="none" lIns="81639" tIns="66291" rIns="81639" bIns="40820" anchor="ctr">
            <a:prstTxWarp prst="textNoShape">
              <a:avLst/>
            </a:prstTxWarp>
          </a:bodyPr>
          <a:lstStyle/>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Match-</a:t>
            </a:r>
          </a:p>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Table</a:t>
            </a:r>
          </a:p>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Formation</a:t>
            </a:r>
          </a:p>
        </p:txBody>
      </p:sp>
      <p:sp>
        <p:nvSpPr>
          <p:cNvPr id="168970" name="Rectangle 9"/>
          <p:cNvSpPr>
            <a:spLocks noChangeArrowheads="1"/>
          </p:cNvSpPr>
          <p:nvPr/>
        </p:nvSpPr>
        <p:spPr bwMode="auto">
          <a:xfrm>
            <a:off x="98425" y="4495800"/>
            <a:ext cx="601663" cy="615950"/>
          </a:xfrm>
          <a:prstGeom prst="rect">
            <a:avLst/>
          </a:prstGeom>
          <a:solidFill>
            <a:srgbClr val="99CCFF"/>
          </a:solidFill>
          <a:ln w="9360">
            <a:solidFill>
              <a:srgbClr val="000000"/>
            </a:solidFill>
            <a:round/>
            <a:headEnd/>
            <a:tailEnd/>
          </a:ln>
        </p:spPr>
        <p:txBody>
          <a:bodyPr wrap="none" lIns="81639" tIns="66291" rIns="81639" bIns="40820" anchor="ctr">
            <a:prstTxWarp prst="textNoShape">
              <a:avLst/>
            </a:prstTxWarp>
          </a:bodyPr>
          <a:lstStyle/>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Slap</a:t>
            </a:r>
          </a:p>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Image</a:t>
            </a:r>
          </a:p>
        </p:txBody>
      </p:sp>
      <p:sp>
        <p:nvSpPr>
          <p:cNvPr id="168971" name="Rectangle 10"/>
          <p:cNvSpPr>
            <a:spLocks noChangeArrowheads="1"/>
          </p:cNvSpPr>
          <p:nvPr/>
        </p:nvSpPr>
        <p:spPr bwMode="auto">
          <a:xfrm>
            <a:off x="1106488" y="4495800"/>
            <a:ext cx="654050" cy="615950"/>
          </a:xfrm>
          <a:prstGeom prst="rect">
            <a:avLst/>
          </a:prstGeom>
          <a:solidFill>
            <a:srgbClr val="99CCFF"/>
          </a:solidFill>
          <a:ln w="9360">
            <a:solidFill>
              <a:srgbClr val="000000"/>
            </a:solidFill>
            <a:round/>
            <a:headEnd/>
            <a:tailEnd/>
          </a:ln>
        </p:spPr>
        <p:txBody>
          <a:bodyPr wrap="none" lIns="81639" tIns="63352" rIns="81639" bIns="40820" anchor="ctr">
            <a:prstTxWarp prst="textNoShape">
              <a:avLst/>
            </a:prstTxWarp>
          </a:bodyPr>
          <a:lstStyle/>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300">
                <a:solidFill>
                  <a:srgbClr val="000000"/>
                </a:solidFill>
                <a:ea typeface="DejaVu Sans" pitchFamily="34" charset="2"/>
                <a:cs typeface="DejaVu Sans" pitchFamily="34" charset="2"/>
              </a:rPr>
              <a:t>Extract </a:t>
            </a:r>
          </a:p>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300">
                <a:solidFill>
                  <a:srgbClr val="000000"/>
                </a:solidFill>
                <a:ea typeface="DejaVu Sans" pitchFamily="34" charset="2"/>
                <a:cs typeface="DejaVu Sans" pitchFamily="34" charset="2"/>
              </a:rPr>
              <a:t>Minutiae</a:t>
            </a:r>
          </a:p>
        </p:txBody>
      </p:sp>
      <p:sp>
        <p:nvSpPr>
          <p:cNvPr id="168972" name="Rectangle 11"/>
          <p:cNvSpPr>
            <a:spLocks noChangeArrowheads="1"/>
          </p:cNvSpPr>
          <p:nvPr/>
        </p:nvSpPr>
        <p:spPr bwMode="auto">
          <a:xfrm>
            <a:off x="2211388" y="4495800"/>
            <a:ext cx="727075" cy="615950"/>
          </a:xfrm>
          <a:prstGeom prst="rect">
            <a:avLst/>
          </a:prstGeom>
          <a:solidFill>
            <a:srgbClr val="99CCFF"/>
          </a:solidFill>
          <a:ln w="9360">
            <a:solidFill>
              <a:srgbClr val="000000"/>
            </a:solidFill>
            <a:round/>
            <a:headEnd/>
            <a:tailEnd/>
          </a:ln>
        </p:spPr>
        <p:txBody>
          <a:bodyPr wrap="none" lIns="81639" tIns="63352" rIns="81639" bIns="40820" anchor="ctr">
            <a:prstTxWarp prst="textNoShape">
              <a:avLst/>
            </a:prstTxWarp>
          </a:bodyPr>
          <a:lstStyle/>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300">
                <a:solidFill>
                  <a:srgbClr val="000000"/>
                </a:solidFill>
                <a:ea typeface="DejaVu Sans" pitchFamily="34" charset="2"/>
                <a:cs typeface="DejaVu Sans" pitchFamily="34" charset="2"/>
              </a:rPr>
              <a:t>Compute</a:t>
            </a:r>
          </a:p>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300">
                <a:solidFill>
                  <a:srgbClr val="000000"/>
                </a:solidFill>
                <a:ea typeface="DejaVu Sans" pitchFamily="34" charset="2"/>
                <a:cs typeface="DejaVu Sans" pitchFamily="34" charset="2"/>
              </a:rPr>
              <a:t>Pair</a:t>
            </a:r>
          </a:p>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300">
                <a:solidFill>
                  <a:srgbClr val="000000"/>
                </a:solidFill>
                <a:ea typeface="DejaVu Sans" pitchFamily="34" charset="2"/>
                <a:cs typeface="DejaVu Sans" pitchFamily="34" charset="2"/>
              </a:rPr>
              <a:t>Table</a:t>
            </a:r>
          </a:p>
        </p:txBody>
      </p:sp>
      <p:sp>
        <p:nvSpPr>
          <p:cNvPr id="168973" name="Freeform 12"/>
          <p:cNvSpPr>
            <a:spLocks noChangeArrowheads="1"/>
          </p:cNvSpPr>
          <p:nvPr/>
        </p:nvSpPr>
        <p:spPr bwMode="auto">
          <a:xfrm>
            <a:off x="2967038" y="1587500"/>
            <a:ext cx="577850" cy="1588"/>
          </a:xfrm>
          <a:custGeom>
            <a:avLst/>
            <a:gdLst>
              <a:gd name="T0" fmla="*/ 0 w 1773"/>
              <a:gd name="T1" fmla="*/ 0 h 5"/>
              <a:gd name="T2" fmla="*/ 2147483647 w 1773"/>
              <a:gd name="T3" fmla="*/ 116246046 h 5"/>
              <a:gd name="T4" fmla="*/ 0 60000 65536"/>
              <a:gd name="T5" fmla="*/ 0 60000 65536"/>
              <a:gd name="T6" fmla="*/ 0 w 1773"/>
              <a:gd name="T7" fmla="*/ 0 h 5"/>
              <a:gd name="T8" fmla="*/ 1773 w 1773"/>
              <a:gd name="T9" fmla="*/ 5 h 5"/>
            </a:gdLst>
            <a:ahLst/>
            <a:cxnLst>
              <a:cxn ang="T4">
                <a:pos x="T0" y="T1"/>
              </a:cxn>
              <a:cxn ang="T5">
                <a:pos x="T2" y="T3"/>
              </a:cxn>
            </a:cxnLst>
            <a:rect l="T6" t="T7" r="T8" b="T9"/>
            <a:pathLst>
              <a:path w="1773" h="5">
                <a:moveTo>
                  <a:pt x="0" y="0"/>
                </a:moveTo>
                <a:lnTo>
                  <a:pt x="1772" y="4"/>
                </a:lnTo>
              </a:path>
            </a:pathLst>
          </a:custGeom>
          <a:noFill/>
          <a:ln w="9360">
            <a:solidFill>
              <a:srgbClr val="000000"/>
            </a:solidFill>
            <a:round/>
            <a:headEnd/>
            <a:tailEnd/>
          </a:ln>
        </p:spPr>
        <p:txBody>
          <a:bodyPr wrap="none" lIns="82945" tIns="41473" rIns="82945" bIns="41473" anchor="ctr">
            <a:prstTxWarp prst="textNoShape">
              <a:avLst/>
            </a:prstTxWarp>
          </a:bodyPr>
          <a:lstStyle/>
          <a:p>
            <a:endParaRPr lang="en-US"/>
          </a:p>
        </p:txBody>
      </p:sp>
      <p:sp>
        <p:nvSpPr>
          <p:cNvPr id="168974" name="Freeform 13"/>
          <p:cNvSpPr>
            <a:spLocks/>
          </p:cNvSpPr>
          <p:nvPr/>
        </p:nvSpPr>
        <p:spPr bwMode="auto">
          <a:xfrm>
            <a:off x="3544888" y="1587500"/>
            <a:ext cx="1587" cy="1036638"/>
          </a:xfrm>
          <a:custGeom>
            <a:avLst/>
            <a:gdLst>
              <a:gd name="T0" fmla="*/ 0 w 6"/>
              <a:gd name="T1" fmla="*/ 0 h 3176"/>
              <a:gd name="T2" fmla="*/ 84036960 w 6"/>
              <a:gd name="T3" fmla="*/ 2147483647 h 3176"/>
              <a:gd name="T4" fmla="*/ 0 60000 65536"/>
              <a:gd name="T5" fmla="*/ 0 60000 65536"/>
              <a:gd name="T6" fmla="*/ 0 w 6"/>
              <a:gd name="T7" fmla="*/ 0 h 3176"/>
              <a:gd name="T8" fmla="*/ 6 w 6"/>
              <a:gd name="T9" fmla="*/ 3176 h 3176"/>
            </a:gdLst>
            <a:ahLst/>
            <a:cxnLst>
              <a:cxn ang="T4">
                <a:pos x="T0" y="T1"/>
              </a:cxn>
              <a:cxn ang="T5">
                <a:pos x="T2" y="T3"/>
              </a:cxn>
            </a:cxnLst>
            <a:rect l="T6" t="T7" r="T8" b="T9"/>
            <a:pathLst>
              <a:path w="6" h="3176">
                <a:moveTo>
                  <a:pt x="0" y="0"/>
                </a:moveTo>
                <a:lnTo>
                  <a:pt x="5" y="3175"/>
                </a:lnTo>
              </a:path>
            </a:pathLst>
          </a:custGeom>
          <a:noFill/>
          <a:ln w="9360">
            <a:solidFill>
              <a:srgbClr val="000000"/>
            </a:solidFill>
            <a:round/>
            <a:headEnd/>
            <a:tailEnd type="triangle" w="med" len="med"/>
          </a:ln>
        </p:spPr>
        <p:txBody>
          <a:bodyPr wrap="none" lIns="82945" tIns="41473" rIns="82945" bIns="41473" anchor="ctr">
            <a:prstTxWarp prst="textNoShape">
              <a:avLst/>
            </a:prstTxWarp>
          </a:bodyPr>
          <a:lstStyle/>
          <a:p>
            <a:endParaRPr lang="en-US"/>
          </a:p>
        </p:txBody>
      </p:sp>
      <p:sp>
        <p:nvSpPr>
          <p:cNvPr id="168975" name="Freeform 14"/>
          <p:cNvSpPr>
            <a:spLocks/>
          </p:cNvSpPr>
          <p:nvPr/>
        </p:nvSpPr>
        <p:spPr bwMode="auto">
          <a:xfrm>
            <a:off x="3544888" y="3657600"/>
            <a:ext cx="1587" cy="1250950"/>
          </a:xfrm>
          <a:custGeom>
            <a:avLst/>
            <a:gdLst>
              <a:gd name="T0" fmla="*/ 0 w 6"/>
              <a:gd name="T1" fmla="*/ 2147483647 h 3829"/>
              <a:gd name="T2" fmla="*/ 84036960 w 6"/>
              <a:gd name="T3" fmla="*/ 0 h 3829"/>
              <a:gd name="T4" fmla="*/ 0 60000 65536"/>
              <a:gd name="T5" fmla="*/ 0 60000 65536"/>
              <a:gd name="T6" fmla="*/ 0 w 6"/>
              <a:gd name="T7" fmla="*/ 0 h 3829"/>
              <a:gd name="T8" fmla="*/ 6 w 6"/>
              <a:gd name="T9" fmla="*/ 3829 h 3829"/>
            </a:gdLst>
            <a:ahLst/>
            <a:cxnLst>
              <a:cxn ang="T4">
                <a:pos x="T0" y="T1"/>
              </a:cxn>
              <a:cxn ang="T5">
                <a:pos x="T2" y="T3"/>
              </a:cxn>
            </a:cxnLst>
            <a:rect l="T6" t="T7" r="T8" b="T9"/>
            <a:pathLst>
              <a:path w="6" h="3829">
                <a:moveTo>
                  <a:pt x="0" y="3828"/>
                </a:moveTo>
                <a:lnTo>
                  <a:pt x="5" y="0"/>
                </a:lnTo>
              </a:path>
            </a:pathLst>
          </a:custGeom>
          <a:noFill/>
          <a:ln w="9360">
            <a:solidFill>
              <a:srgbClr val="000000"/>
            </a:solidFill>
            <a:round/>
            <a:headEnd/>
            <a:tailEnd type="triangle" w="med" len="med"/>
          </a:ln>
        </p:spPr>
        <p:txBody>
          <a:bodyPr wrap="none" lIns="82945" tIns="41473" rIns="82945" bIns="41473" anchor="ctr">
            <a:prstTxWarp prst="textNoShape">
              <a:avLst/>
            </a:prstTxWarp>
          </a:bodyPr>
          <a:lstStyle/>
          <a:p>
            <a:endParaRPr lang="en-US"/>
          </a:p>
        </p:txBody>
      </p:sp>
      <p:sp>
        <p:nvSpPr>
          <p:cNvPr id="168976" name="Freeform 15"/>
          <p:cNvSpPr>
            <a:spLocks/>
          </p:cNvSpPr>
          <p:nvPr/>
        </p:nvSpPr>
        <p:spPr bwMode="auto">
          <a:xfrm>
            <a:off x="5318125" y="1793875"/>
            <a:ext cx="407988" cy="1588"/>
          </a:xfrm>
          <a:custGeom>
            <a:avLst/>
            <a:gdLst>
              <a:gd name="T0" fmla="*/ 0 w 1253"/>
              <a:gd name="T1" fmla="*/ 0 h 5"/>
              <a:gd name="T2" fmla="*/ 2147483647 w 1253"/>
              <a:gd name="T3" fmla="*/ 116246046 h 5"/>
              <a:gd name="T4" fmla="*/ 0 60000 65536"/>
              <a:gd name="T5" fmla="*/ 0 60000 65536"/>
              <a:gd name="T6" fmla="*/ 0 w 1253"/>
              <a:gd name="T7" fmla="*/ 0 h 5"/>
              <a:gd name="T8" fmla="*/ 1253 w 1253"/>
              <a:gd name="T9" fmla="*/ 5 h 5"/>
            </a:gdLst>
            <a:ahLst/>
            <a:cxnLst>
              <a:cxn ang="T4">
                <a:pos x="T0" y="T1"/>
              </a:cxn>
              <a:cxn ang="T5">
                <a:pos x="T2" y="T3"/>
              </a:cxn>
            </a:cxnLst>
            <a:rect l="T6" t="T7" r="T8" b="T9"/>
            <a:pathLst>
              <a:path w="1253" h="5">
                <a:moveTo>
                  <a:pt x="0" y="0"/>
                </a:moveTo>
                <a:lnTo>
                  <a:pt x="1252" y="4"/>
                </a:lnTo>
              </a:path>
            </a:pathLst>
          </a:custGeom>
          <a:noFill/>
          <a:ln w="9360">
            <a:solidFill>
              <a:srgbClr val="000000"/>
            </a:solidFill>
            <a:round/>
            <a:headEnd/>
            <a:tailEnd type="triangle" w="med" len="med"/>
          </a:ln>
        </p:spPr>
        <p:txBody>
          <a:bodyPr wrap="none" lIns="82945" tIns="41473" rIns="82945" bIns="41473" anchor="ctr">
            <a:prstTxWarp prst="textNoShape">
              <a:avLst/>
            </a:prstTxWarp>
          </a:bodyPr>
          <a:lstStyle/>
          <a:p>
            <a:endParaRPr lang="en-US"/>
          </a:p>
        </p:txBody>
      </p:sp>
      <p:sp>
        <p:nvSpPr>
          <p:cNvPr id="168977" name="Rectangle 16"/>
          <p:cNvSpPr>
            <a:spLocks noChangeArrowheads="1"/>
          </p:cNvSpPr>
          <p:nvPr/>
        </p:nvSpPr>
        <p:spPr bwMode="auto">
          <a:xfrm>
            <a:off x="4532313" y="1587500"/>
            <a:ext cx="755650" cy="622300"/>
          </a:xfrm>
          <a:prstGeom prst="rect">
            <a:avLst/>
          </a:prstGeom>
          <a:solidFill>
            <a:srgbClr val="99CCFF"/>
          </a:solidFill>
          <a:ln w="9360">
            <a:solidFill>
              <a:srgbClr val="000000"/>
            </a:solidFill>
            <a:round/>
            <a:headEnd/>
            <a:tailEnd/>
          </a:ln>
        </p:spPr>
        <p:txBody>
          <a:bodyPr wrap="none" lIns="81639" tIns="66291" rIns="81639" bIns="40820" anchor="ctr">
            <a:prstTxWarp prst="textNoShape">
              <a:avLst/>
            </a:prstTxWarp>
          </a:bodyPr>
          <a:lstStyle/>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CMPG</a:t>
            </a:r>
            <a:r>
              <a:rPr lang="en-US" sz="1500" baseline="-33000">
                <a:solidFill>
                  <a:srgbClr val="000000"/>
                </a:solidFill>
                <a:ea typeface="DejaVu Sans" pitchFamily="34" charset="2"/>
                <a:cs typeface="DejaVu Sans" pitchFamily="34" charset="2"/>
              </a:rPr>
              <a:t>1</a:t>
            </a:r>
          </a:p>
        </p:txBody>
      </p:sp>
      <p:sp>
        <p:nvSpPr>
          <p:cNvPr id="168978" name="Rectangle 17"/>
          <p:cNvSpPr>
            <a:spLocks noChangeArrowheads="1"/>
          </p:cNvSpPr>
          <p:nvPr/>
        </p:nvSpPr>
        <p:spPr bwMode="auto">
          <a:xfrm>
            <a:off x="4532313" y="3452813"/>
            <a:ext cx="755650" cy="622300"/>
          </a:xfrm>
          <a:prstGeom prst="rect">
            <a:avLst/>
          </a:prstGeom>
          <a:solidFill>
            <a:srgbClr val="99CCFF"/>
          </a:solidFill>
          <a:ln w="9360">
            <a:solidFill>
              <a:srgbClr val="000000"/>
            </a:solidFill>
            <a:round/>
            <a:headEnd/>
            <a:tailEnd/>
          </a:ln>
        </p:spPr>
        <p:txBody>
          <a:bodyPr wrap="none" lIns="81639" tIns="66291" rIns="81639" bIns="40820" anchor="ctr">
            <a:prstTxWarp prst="textNoShape">
              <a:avLst/>
            </a:prstTxWarp>
          </a:bodyPr>
          <a:lstStyle/>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a:t>
            </a:r>
          </a:p>
        </p:txBody>
      </p:sp>
      <p:sp>
        <p:nvSpPr>
          <p:cNvPr id="168979" name="Freeform 18"/>
          <p:cNvSpPr>
            <a:spLocks/>
          </p:cNvSpPr>
          <p:nvPr/>
        </p:nvSpPr>
        <p:spPr bwMode="auto">
          <a:xfrm>
            <a:off x="5318125" y="2840038"/>
            <a:ext cx="407988" cy="1587"/>
          </a:xfrm>
          <a:custGeom>
            <a:avLst/>
            <a:gdLst>
              <a:gd name="T0" fmla="*/ 0 w 1253"/>
              <a:gd name="T1" fmla="*/ 0 h 6"/>
              <a:gd name="T2" fmla="*/ 2147483647 w 1253"/>
              <a:gd name="T3" fmla="*/ 84095319 h 6"/>
              <a:gd name="T4" fmla="*/ 0 60000 65536"/>
              <a:gd name="T5" fmla="*/ 0 60000 65536"/>
              <a:gd name="T6" fmla="*/ 0 w 1253"/>
              <a:gd name="T7" fmla="*/ 0 h 6"/>
              <a:gd name="T8" fmla="*/ 1253 w 1253"/>
              <a:gd name="T9" fmla="*/ 6 h 6"/>
            </a:gdLst>
            <a:ahLst/>
            <a:cxnLst>
              <a:cxn ang="T4">
                <a:pos x="T0" y="T1"/>
              </a:cxn>
              <a:cxn ang="T5">
                <a:pos x="T2" y="T3"/>
              </a:cxn>
            </a:cxnLst>
            <a:rect l="T6" t="T7" r="T8" b="T9"/>
            <a:pathLst>
              <a:path w="1253" h="6">
                <a:moveTo>
                  <a:pt x="0" y="0"/>
                </a:moveTo>
                <a:lnTo>
                  <a:pt x="1252" y="5"/>
                </a:lnTo>
              </a:path>
            </a:pathLst>
          </a:custGeom>
          <a:noFill/>
          <a:ln w="9360">
            <a:solidFill>
              <a:srgbClr val="000000"/>
            </a:solidFill>
            <a:round/>
            <a:headEnd/>
            <a:tailEnd type="triangle" w="med" len="med"/>
          </a:ln>
        </p:spPr>
        <p:txBody>
          <a:bodyPr wrap="none" lIns="82945" tIns="41473" rIns="82945" bIns="41473" anchor="ctr">
            <a:prstTxWarp prst="textNoShape">
              <a:avLst/>
            </a:prstTxWarp>
          </a:bodyPr>
          <a:lstStyle/>
          <a:p>
            <a:endParaRPr lang="en-US"/>
          </a:p>
        </p:txBody>
      </p:sp>
      <p:sp>
        <p:nvSpPr>
          <p:cNvPr id="168980" name="Freeform 19"/>
          <p:cNvSpPr>
            <a:spLocks/>
          </p:cNvSpPr>
          <p:nvPr/>
        </p:nvSpPr>
        <p:spPr bwMode="auto">
          <a:xfrm>
            <a:off x="5318125" y="3786188"/>
            <a:ext cx="407988" cy="1587"/>
          </a:xfrm>
          <a:custGeom>
            <a:avLst/>
            <a:gdLst>
              <a:gd name="T0" fmla="*/ 0 w 1253"/>
              <a:gd name="T1" fmla="*/ 0 h 5"/>
              <a:gd name="T2" fmla="*/ 2147483647 w 1253"/>
              <a:gd name="T3" fmla="*/ 116092224 h 5"/>
              <a:gd name="T4" fmla="*/ 0 60000 65536"/>
              <a:gd name="T5" fmla="*/ 0 60000 65536"/>
              <a:gd name="T6" fmla="*/ 0 w 1253"/>
              <a:gd name="T7" fmla="*/ 0 h 5"/>
              <a:gd name="T8" fmla="*/ 1253 w 1253"/>
              <a:gd name="T9" fmla="*/ 5 h 5"/>
            </a:gdLst>
            <a:ahLst/>
            <a:cxnLst>
              <a:cxn ang="T4">
                <a:pos x="T0" y="T1"/>
              </a:cxn>
              <a:cxn ang="T5">
                <a:pos x="T2" y="T3"/>
              </a:cxn>
            </a:cxnLst>
            <a:rect l="T6" t="T7" r="T8" b="T9"/>
            <a:pathLst>
              <a:path w="1253" h="5">
                <a:moveTo>
                  <a:pt x="0" y="0"/>
                </a:moveTo>
                <a:lnTo>
                  <a:pt x="1252" y="4"/>
                </a:lnTo>
              </a:path>
            </a:pathLst>
          </a:custGeom>
          <a:noFill/>
          <a:ln w="9360">
            <a:solidFill>
              <a:srgbClr val="000000"/>
            </a:solidFill>
            <a:round/>
            <a:headEnd/>
            <a:tailEnd type="triangle" w="med" len="med"/>
          </a:ln>
        </p:spPr>
        <p:txBody>
          <a:bodyPr wrap="none" lIns="82945" tIns="41473" rIns="82945" bIns="41473" anchor="ctr">
            <a:prstTxWarp prst="textNoShape">
              <a:avLst/>
            </a:prstTxWarp>
          </a:bodyPr>
          <a:lstStyle/>
          <a:p>
            <a:endParaRPr lang="en-US"/>
          </a:p>
        </p:txBody>
      </p:sp>
      <p:sp>
        <p:nvSpPr>
          <p:cNvPr id="168981" name="Rectangle 20"/>
          <p:cNvSpPr>
            <a:spLocks noChangeArrowheads="1"/>
          </p:cNvSpPr>
          <p:nvPr/>
        </p:nvSpPr>
        <p:spPr bwMode="auto">
          <a:xfrm>
            <a:off x="4532313" y="2525713"/>
            <a:ext cx="755650" cy="622300"/>
          </a:xfrm>
          <a:prstGeom prst="rect">
            <a:avLst/>
          </a:prstGeom>
          <a:solidFill>
            <a:srgbClr val="99CCFF"/>
          </a:solidFill>
          <a:ln w="9360">
            <a:solidFill>
              <a:srgbClr val="000000"/>
            </a:solidFill>
            <a:round/>
            <a:headEnd/>
            <a:tailEnd/>
          </a:ln>
        </p:spPr>
        <p:txBody>
          <a:bodyPr wrap="none" lIns="81639" tIns="66291" rIns="81639" bIns="40820" anchor="ctr">
            <a:prstTxWarp prst="textNoShape">
              <a:avLst/>
            </a:prstTxWarp>
          </a:bodyPr>
          <a:lstStyle/>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CMPG</a:t>
            </a:r>
            <a:r>
              <a:rPr lang="en-US" sz="1500" baseline="-33000">
                <a:solidFill>
                  <a:srgbClr val="000000"/>
                </a:solidFill>
                <a:ea typeface="DejaVu Sans" pitchFamily="34" charset="2"/>
                <a:cs typeface="DejaVu Sans" pitchFamily="34" charset="2"/>
              </a:rPr>
              <a:t>2</a:t>
            </a:r>
          </a:p>
        </p:txBody>
      </p:sp>
      <p:sp>
        <p:nvSpPr>
          <p:cNvPr id="168982" name="Freeform 21"/>
          <p:cNvSpPr>
            <a:spLocks/>
          </p:cNvSpPr>
          <p:nvPr/>
        </p:nvSpPr>
        <p:spPr bwMode="auto">
          <a:xfrm>
            <a:off x="5318125" y="4635500"/>
            <a:ext cx="407988" cy="1588"/>
          </a:xfrm>
          <a:custGeom>
            <a:avLst/>
            <a:gdLst>
              <a:gd name="T0" fmla="*/ 0 w 1253"/>
              <a:gd name="T1" fmla="*/ 0 h 6"/>
              <a:gd name="T2" fmla="*/ 2147483647 w 1253"/>
              <a:gd name="T3" fmla="*/ 83984160 h 6"/>
              <a:gd name="T4" fmla="*/ 0 60000 65536"/>
              <a:gd name="T5" fmla="*/ 0 60000 65536"/>
              <a:gd name="T6" fmla="*/ 0 w 1253"/>
              <a:gd name="T7" fmla="*/ 0 h 6"/>
              <a:gd name="T8" fmla="*/ 1253 w 1253"/>
              <a:gd name="T9" fmla="*/ 6 h 6"/>
            </a:gdLst>
            <a:ahLst/>
            <a:cxnLst>
              <a:cxn ang="T4">
                <a:pos x="T0" y="T1"/>
              </a:cxn>
              <a:cxn ang="T5">
                <a:pos x="T2" y="T3"/>
              </a:cxn>
            </a:cxnLst>
            <a:rect l="T6" t="T7" r="T8" b="T9"/>
            <a:pathLst>
              <a:path w="1253" h="6">
                <a:moveTo>
                  <a:pt x="0" y="0"/>
                </a:moveTo>
                <a:lnTo>
                  <a:pt x="1252" y="5"/>
                </a:lnTo>
              </a:path>
            </a:pathLst>
          </a:custGeom>
          <a:noFill/>
          <a:ln w="9360">
            <a:solidFill>
              <a:srgbClr val="000000"/>
            </a:solidFill>
            <a:round/>
            <a:headEnd/>
            <a:tailEnd type="triangle" w="med" len="med"/>
          </a:ln>
        </p:spPr>
        <p:txBody>
          <a:bodyPr wrap="none" lIns="82945" tIns="41473" rIns="82945" bIns="41473" anchor="ctr">
            <a:prstTxWarp prst="textNoShape">
              <a:avLst/>
            </a:prstTxWarp>
          </a:bodyPr>
          <a:lstStyle/>
          <a:p>
            <a:endParaRPr lang="en-US"/>
          </a:p>
        </p:txBody>
      </p:sp>
      <p:sp>
        <p:nvSpPr>
          <p:cNvPr id="168983" name="Rectangle 22"/>
          <p:cNvSpPr>
            <a:spLocks noChangeArrowheads="1"/>
          </p:cNvSpPr>
          <p:nvPr/>
        </p:nvSpPr>
        <p:spPr bwMode="auto">
          <a:xfrm>
            <a:off x="4532313" y="4283075"/>
            <a:ext cx="755650" cy="622300"/>
          </a:xfrm>
          <a:prstGeom prst="rect">
            <a:avLst/>
          </a:prstGeom>
          <a:solidFill>
            <a:srgbClr val="99CCFF"/>
          </a:solidFill>
          <a:ln w="9360">
            <a:solidFill>
              <a:srgbClr val="000000"/>
            </a:solidFill>
            <a:round/>
            <a:headEnd/>
            <a:tailEnd/>
          </a:ln>
        </p:spPr>
        <p:txBody>
          <a:bodyPr wrap="none" lIns="81639" tIns="66291" rIns="81639" bIns="40820" anchor="ctr">
            <a:prstTxWarp prst="textNoShape">
              <a:avLst/>
            </a:prstTxWarp>
          </a:bodyPr>
          <a:lstStyle/>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CMPG</a:t>
            </a:r>
            <a:r>
              <a:rPr lang="en-US" sz="1500" baseline="-33000">
                <a:solidFill>
                  <a:srgbClr val="000000"/>
                </a:solidFill>
                <a:ea typeface="DejaVu Sans" pitchFamily="34" charset="2"/>
                <a:cs typeface="DejaVu Sans" pitchFamily="34" charset="2"/>
              </a:rPr>
              <a:t>N</a:t>
            </a:r>
          </a:p>
        </p:txBody>
      </p:sp>
      <p:sp>
        <p:nvSpPr>
          <p:cNvPr id="168984" name="Rectangle 23"/>
          <p:cNvSpPr>
            <a:spLocks noChangeArrowheads="1"/>
          </p:cNvSpPr>
          <p:nvPr/>
        </p:nvSpPr>
        <p:spPr bwMode="auto">
          <a:xfrm>
            <a:off x="5759450" y="1587500"/>
            <a:ext cx="757238" cy="622300"/>
          </a:xfrm>
          <a:prstGeom prst="rect">
            <a:avLst/>
          </a:prstGeom>
          <a:solidFill>
            <a:srgbClr val="99CCFF"/>
          </a:solidFill>
          <a:ln w="9360">
            <a:solidFill>
              <a:srgbClr val="000000"/>
            </a:solidFill>
            <a:round/>
            <a:headEnd/>
            <a:tailEnd/>
          </a:ln>
        </p:spPr>
        <p:txBody>
          <a:bodyPr wrap="none" lIns="81639" tIns="66291" rIns="81639" bIns="40820" anchor="ctr">
            <a:prstTxWarp prst="textNoShape">
              <a:avLst/>
            </a:prstTxWarp>
          </a:bodyPr>
          <a:lstStyle/>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Build</a:t>
            </a:r>
          </a:p>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Forests</a:t>
            </a:r>
          </a:p>
        </p:txBody>
      </p:sp>
      <p:sp>
        <p:nvSpPr>
          <p:cNvPr id="168985" name="Rectangle 24"/>
          <p:cNvSpPr>
            <a:spLocks noChangeArrowheads="1"/>
          </p:cNvSpPr>
          <p:nvPr/>
        </p:nvSpPr>
        <p:spPr bwMode="auto">
          <a:xfrm>
            <a:off x="5759450" y="3452813"/>
            <a:ext cx="757238" cy="622300"/>
          </a:xfrm>
          <a:prstGeom prst="rect">
            <a:avLst/>
          </a:prstGeom>
          <a:solidFill>
            <a:srgbClr val="99CCFF"/>
          </a:solidFill>
          <a:ln w="9360">
            <a:solidFill>
              <a:srgbClr val="000000"/>
            </a:solidFill>
            <a:round/>
            <a:headEnd/>
            <a:tailEnd/>
          </a:ln>
        </p:spPr>
        <p:txBody>
          <a:bodyPr wrap="none" lIns="81639" tIns="66291" rIns="81639" bIns="40820" anchor="ctr">
            <a:prstTxWarp prst="textNoShape">
              <a:avLst/>
            </a:prstTxWarp>
          </a:bodyPr>
          <a:lstStyle/>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a:t>
            </a:r>
          </a:p>
        </p:txBody>
      </p:sp>
      <p:sp>
        <p:nvSpPr>
          <p:cNvPr id="168986" name="Rectangle 25"/>
          <p:cNvSpPr>
            <a:spLocks noChangeArrowheads="1"/>
          </p:cNvSpPr>
          <p:nvPr/>
        </p:nvSpPr>
        <p:spPr bwMode="auto">
          <a:xfrm>
            <a:off x="5759450" y="2525713"/>
            <a:ext cx="757238" cy="622300"/>
          </a:xfrm>
          <a:prstGeom prst="rect">
            <a:avLst/>
          </a:prstGeom>
          <a:solidFill>
            <a:srgbClr val="99CCFF"/>
          </a:solidFill>
          <a:ln w="9360">
            <a:solidFill>
              <a:srgbClr val="000000"/>
            </a:solidFill>
            <a:round/>
            <a:headEnd/>
            <a:tailEnd/>
          </a:ln>
        </p:spPr>
        <p:txBody>
          <a:bodyPr wrap="none" lIns="81639" tIns="66291" rIns="81639" bIns="40820" anchor="ctr">
            <a:prstTxWarp prst="textNoShape">
              <a:avLst/>
            </a:prstTxWarp>
          </a:bodyPr>
          <a:lstStyle/>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Build </a:t>
            </a:r>
          </a:p>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Forests</a:t>
            </a:r>
          </a:p>
        </p:txBody>
      </p:sp>
      <p:sp>
        <p:nvSpPr>
          <p:cNvPr id="168987" name="Rectangle 26"/>
          <p:cNvSpPr>
            <a:spLocks noChangeArrowheads="1"/>
          </p:cNvSpPr>
          <p:nvPr/>
        </p:nvSpPr>
        <p:spPr bwMode="auto">
          <a:xfrm>
            <a:off x="5759450" y="4283075"/>
            <a:ext cx="757238" cy="622300"/>
          </a:xfrm>
          <a:prstGeom prst="rect">
            <a:avLst/>
          </a:prstGeom>
          <a:solidFill>
            <a:srgbClr val="99CCFF"/>
          </a:solidFill>
          <a:ln w="9360">
            <a:solidFill>
              <a:srgbClr val="000000"/>
            </a:solidFill>
            <a:round/>
            <a:headEnd/>
            <a:tailEnd/>
          </a:ln>
        </p:spPr>
        <p:txBody>
          <a:bodyPr wrap="none" lIns="81639" tIns="66291" rIns="81639" bIns="40820" anchor="ctr">
            <a:prstTxWarp prst="textNoShape">
              <a:avLst/>
            </a:prstTxWarp>
          </a:bodyPr>
          <a:lstStyle/>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Build </a:t>
            </a:r>
          </a:p>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Forests</a:t>
            </a:r>
          </a:p>
        </p:txBody>
      </p:sp>
      <p:sp>
        <p:nvSpPr>
          <p:cNvPr id="168988" name="Freeform 27"/>
          <p:cNvSpPr>
            <a:spLocks noChangeArrowheads="1"/>
          </p:cNvSpPr>
          <p:nvPr/>
        </p:nvSpPr>
        <p:spPr bwMode="auto">
          <a:xfrm>
            <a:off x="3916363" y="3038475"/>
            <a:ext cx="204787" cy="1588"/>
          </a:xfrm>
          <a:custGeom>
            <a:avLst/>
            <a:gdLst>
              <a:gd name="T0" fmla="*/ 0 w 627"/>
              <a:gd name="T1" fmla="*/ 0 h 5"/>
              <a:gd name="T2" fmla="*/ 2147483647 w 627"/>
              <a:gd name="T3" fmla="*/ 116246046 h 5"/>
              <a:gd name="T4" fmla="*/ 0 60000 65536"/>
              <a:gd name="T5" fmla="*/ 0 60000 65536"/>
              <a:gd name="T6" fmla="*/ 0 w 627"/>
              <a:gd name="T7" fmla="*/ 0 h 5"/>
              <a:gd name="T8" fmla="*/ 627 w 627"/>
              <a:gd name="T9" fmla="*/ 5 h 5"/>
            </a:gdLst>
            <a:ahLst/>
            <a:cxnLst>
              <a:cxn ang="T4">
                <a:pos x="T0" y="T1"/>
              </a:cxn>
              <a:cxn ang="T5">
                <a:pos x="T2" y="T3"/>
              </a:cxn>
            </a:cxnLst>
            <a:rect l="T6" t="T7" r="T8" b="T9"/>
            <a:pathLst>
              <a:path w="627" h="5">
                <a:moveTo>
                  <a:pt x="0" y="0"/>
                </a:moveTo>
                <a:lnTo>
                  <a:pt x="626" y="4"/>
                </a:lnTo>
              </a:path>
            </a:pathLst>
          </a:custGeom>
          <a:noFill/>
          <a:ln w="9360">
            <a:solidFill>
              <a:srgbClr val="000000"/>
            </a:solidFill>
            <a:round/>
            <a:headEnd/>
            <a:tailEnd/>
          </a:ln>
        </p:spPr>
        <p:txBody>
          <a:bodyPr wrap="none" lIns="82945" tIns="41473" rIns="82945" bIns="41473" anchor="ctr">
            <a:prstTxWarp prst="textNoShape">
              <a:avLst/>
            </a:prstTxWarp>
          </a:bodyPr>
          <a:lstStyle/>
          <a:p>
            <a:endParaRPr lang="en-US"/>
          </a:p>
        </p:txBody>
      </p:sp>
      <p:sp>
        <p:nvSpPr>
          <p:cNvPr id="168989" name="Freeform 28"/>
          <p:cNvSpPr>
            <a:spLocks noChangeArrowheads="1"/>
          </p:cNvSpPr>
          <p:nvPr/>
        </p:nvSpPr>
        <p:spPr bwMode="auto">
          <a:xfrm>
            <a:off x="4121150" y="1793875"/>
            <a:ext cx="1588" cy="2903538"/>
          </a:xfrm>
          <a:custGeom>
            <a:avLst/>
            <a:gdLst>
              <a:gd name="T0" fmla="*/ 0 w 6"/>
              <a:gd name="T1" fmla="*/ 0 h 8891"/>
              <a:gd name="T2" fmla="*/ 84036960 w 6"/>
              <a:gd name="T3" fmla="*/ 2147483647 h 8891"/>
              <a:gd name="T4" fmla="*/ 0 60000 65536"/>
              <a:gd name="T5" fmla="*/ 0 60000 65536"/>
              <a:gd name="T6" fmla="*/ 0 w 6"/>
              <a:gd name="T7" fmla="*/ 0 h 8891"/>
              <a:gd name="T8" fmla="*/ 6 w 6"/>
              <a:gd name="T9" fmla="*/ 8891 h 8891"/>
            </a:gdLst>
            <a:ahLst/>
            <a:cxnLst>
              <a:cxn ang="T4">
                <a:pos x="T0" y="T1"/>
              </a:cxn>
              <a:cxn ang="T5">
                <a:pos x="T2" y="T3"/>
              </a:cxn>
            </a:cxnLst>
            <a:rect l="T6" t="T7" r="T8" b="T9"/>
            <a:pathLst>
              <a:path w="6" h="8891">
                <a:moveTo>
                  <a:pt x="0" y="0"/>
                </a:moveTo>
                <a:lnTo>
                  <a:pt x="5" y="8890"/>
                </a:lnTo>
              </a:path>
            </a:pathLst>
          </a:custGeom>
          <a:noFill/>
          <a:ln w="9360">
            <a:solidFill>
              <a:srgbClr val="000000"/>
            </a:solidFill>
            <a:round/>
            <a:headEnd/>
            <a:tailEnd/>
          </a:ln>
        </p:spPr>
        <p:txBody>
          <a:bodyPr wrap="none" lIns="82945" tIns="41473" rIns="82945" bIns="41473" anchor="ctr">
            <a:prstTxWarp prst="textNoShape">
              <a:avLst/>
            </a:prstTxWarp>
          </a:bodyPr>
          <a:lstStyle/>
          <a:p>
            <a:endParaRPr lang="en-US"/>
          </a:p>
        </p:txBody>
      </p:sp>
      <p:sp>
        <p:nvSpPr>
          <p:cNvPr id="168990" name="Freeform 29"/>
          <p:cNvSpPr>
            <a:spLocks/>
          </p:cNvSpPr>
          <p:nvPr/>
        </p:nvSpPr>
        <p:spPr bwMode="auto">
          <a:xfrm>
            <a:off x="4121150" y="1793875"/>
            <a:ext cx="409575" cy="1588"/>
          </a:xfrm>
          <a:custGeom>
            <a:avLst/>
            <a:gdLst>
              <a:gd name="T0" fmla="*/ 0 w 1254"/>
              <a:gd name="T1" fmla="*/ 0 h 5"/>
              <a:gd name="T2" fmla="*/ 2147483647 w 1254"/>
              <a:gd name="T3" fmla="*/ 116246046 h 5"/>
              <a:gd name="T4" fmla="*/ 0 60000 65536"/>
              <a:gd name="T5" fmla="*/ 0 60000 65536"/>
              <a:gd name="T6" fmla="*/ 0 w 1254"/>
              <a:gd name="T7" fmla="*/ 0 h 5"/>
              <a:gd name="T8" fmla="*/ 1254 w 1254"/>
              <a:gd name="T9" fmla="*/ 5 h 5"/>
            </a:gdLst>
            <a:ahLst/>
            <a:cxnLst>
              <a:cxn ang="T4">
                <a:pos x="T0" y="T1"/>
              </a:cxn>
              <a:cxn ang="T5">
                <a:pos x="T2" y="T3"/>
              </a:cxn>
            </a:cxnLst>
            <a:rect l="T6" t="T7" r="T8" b="T9"/>
            <a:pathLst>
              <a:path w="1254" h="5">
                <a:moveTo>
                  <a:pt x="0" y="0"/>
                </a:moveTo>
                <a:lnTo>
                  <a:pt x="1253" y="4"/>
                </a:lnTo>
              </a:path>
            </a:pathLst>
          </a:custGeom>
          <a:noFill/>
          <a:ln w="9360">
            <a:solidFill>
              <a:srgbClr val="000000"/>
            </a:solidFill>
            <a:round/>
            <a:headEnd/>
            <a:tailEnd type="triangle" w="med" len="med"/>
          </a:ln>
        </p:spPr>
        <p:txBody>
          <a:bodyPr wrap="none" lIns="82945" tIns="41473" rIns="82945" bIns="41473" anchor="ctr">
            <a:prstTxWarp prst="textNoShape">
              <a:avLst/>
            </a:prstTxWarp>
          </a:bodyPr>
          <a:lstStyle/>
          <a:p>
            <a:endParaRPr lang="en-US"/>
          </a:p>
        </p:txBody>
      </p:sp>
      <p:sp>
        <p:nvSpPr>
          <p:cNvPr id="168991" name="Freeform 30"/>
          <p:cNvSpPr>
            <a:spLocks/>
          </p:cNvSpPr>
          <p:nvPr/>
        </p:nvSpPr>
        <p:spPr bwMode="auto">
          <a:xfrm>
            <a:off x="4121150" y="2806700"/>
            <a:ext cx="409575" cy="1588"/>
          </a:xfrm>
          <a:custGeom>
            <a:avLst/>
            <a:gdLst>
              <a:gd name="T0" fmla="*/ 0 w 1254"/>
              <a:gd name="T1" fmla="*/ 0 h 5"/>
              <a:gd name="T2" fmla="*/ 2147483647 w 1254"/>
              <a:gd name="T3" fmla="*/ 116092224 h 5"/>
              <a:gd name="T4" fmla="*/ 0 60000 65536"/>
              <a:gd name="T5" fmla="*/ 0 60000 65536"/>
              <a:gd name="T6" fmla="*/ 0 w 1254"/>
              <a:gd name="T7" fmla="*/ 0 h 5"/>
              <a:gd name="T8" fmla="*/ 1254 w 1254"/>
              <a:gd name="T9" fmla="*/ 5 h 5"/>
            </a:gdLst>
            <a:ahLst/>
            <a:cxnLst>
              <a:cxn ang="T4">
                <a:pos x="T0" y="T1"/>
              </a:cxn>
              <a:cxn ang="T5">
                <a:pos x="T2" y="T3"/>
              </a:cxn>
            </a:cxnLst>
            <a:rect l="T6" t="T7" r="T8" b="T9"/>
            <a:pathLst>
              <a:path w="1254" h="5">
                <a:moveTo>
                  <a:pt x="0" y="0"/>
                </a:moveTo>
                <a:lnTo>
                  <a:pt x="1253" y="4"/>
                </a:lnTo>
              </a:path>
            </a:pathLst>
          </a:custGeom>
          <a:noFill/>
          <a:ln w="9360">
            <a:solidFill>
              <a:srgbClr val="000000"/>
            </a:solidFill>
            <a:round/>
            <a:headEnd/>
            <a:tailEnd type="triangle" w="med" len="med"/>
          </a:ln>
        </p:spPr>
        <p:txBody>
          <a:bodyPr wrap="none" lIns="82945" tIns="41473" rIns="82945" bIns="41473" anchor="ctr">
            <a:prstTxWarp prst="textNoShape">
              <a:avLst/>
            </a:prstTxWarp>
          </a:bodyPr>
          <a:lstStyle/>
          <a:p>
            <a:endParaRPr lang="en-US"/>
          </a:p>
        </p:txBody>
      </p:sp>
      <p:sp>
        <p:nvSpPr>
          <p:cNvPr id="168992" name="Freeform 31"/>
          <p:cNvSpPr>
            <a:spLocks/>
          </p:cNvSpPr>
          <p:nvPr/>
        </p:nvSpPr>
        <p:spPr bwMode="auto">
          <a:xfrm>
            <a:off x="4121150" y="3721100"/>
            <a:ext cx="409575" cy="1588"/>
          </a:xfrm>
          <a:custGeom>
            <a:avLst/>
            <a:gdLst>
              <a:gd name="T0" fmla="*/ 0 w 1254"/>
              <a:gd name="T1" fmla="*/ 0 h 6"/>
              <a:gd name="T2" fmla="*/ 2147483647 w 1254"/>
              <a:gd name="T3" fmla="*/ 84095319 h 6"/>
              <a:gd name="T4" fmla="*/ 0 60000 65536"/>
              <a:gd name="T5" fmla="*/ 0 60000 65536"/>
              <a:gd name="T6" fmla="*/ 0 w 1254"/>
              <a:gd name="T7" fmla="*/ 0 h 6"/>
              <a:gd name="T8" fmla="*/ 1254 w 1254"/>
              <a:gd name="T9" fmla="*/ 6 h 6"/>
            </a:gdLst>
            <a:ahLst/>
            <a:cxnLst>
              <a:cxn ang="T4">
                <a:pos x="T0" y="T1"/>
              </a:cxn>
              <a:cxn ang="T5">
                <a:pos x="T2" y="T3"/>
              </a:cxn>
            </a:cxnLst>
            <a:rect l="T6" t="T7" r="T8" b="T9"/>
            <a:pathLst>
              <a:path w="1254" h="6">
                <a:moveTo>
                  <a:pt x="0" y="0"/>
                </a:moveTo>
                <a:lnTo>
                  <a:pt x="1253" y="5"/>
                </a:lnTo>
              </a:path>
            </a:pathLst>
          </a:custGeom>
          <a:noFill/>
          <a:ln w="9360">
            <a:solidFill>
              <a:srgbClr val="000000"/>
            </a:solidFill>
            <a:round/>
            <a:headEnd/>
            <a:tailEnd type="triangle" w="med" len="med"/>
          </a:ln>
        </p:spPr>
        <p:txBody>
          <a:bodyPr wrap="none" lIns="82945" tIns="41473" rIns="82945" bIns="41473" anchor="ctr">
            <a:prstTxWarp prst="textNoShape">
              <a:avLst/>
            </a:prstTxWarp>
          </a:bodyPr>
          <a:lstStyle/>
          <a:p>
            <a:endParaRPr lang="en-US"/>
          </a:p>
        </p:txBody>
      </p:sp>
      <p:sp>
        <p:nvSpPr>
          <p:cNvPr id="168993" name="Freeform 32"/>
          <p:cNvSpPr>
            <a:spLocks/>
          </p:cNvSpPr>
          <p:nvPr/>
        </p:nvSpPr>
        <p:spPr bwMode="auto">
          <a:xfrm>
            <a:off x="4121150" y="4700588"/>
            <a:ext cx="409575" cy="1587"/>
          </a:xfrm>
          <a:custGeom>
            <a:avLst/>
            <a:gdLst>
              <a:gd name="T0" fmla="*/ 0 w 1254"/>
              <a:gd name="T1" fmla="*/ 0 h 5"/>
              <a:gd name="T2" fmla="*/ 2147483647 w 1254"/>
              <a:gd name="T3" fmla="*/ 116246046 h 5"/>
              <a:gd name="T4" fmla="*/ 0 60000 65536"/>
              <a:gd name="T5" fmla="*/ 0 60000 65536"/>
              <a:gd name="T6" fmla="*/ 0 w 1254"/>
              <a:gd name="T7" fmla="*/ 0 h 5"/>
              <a:gd name="T8" fmla="*/ 1254 w 1254"/>
              <a:gd name="T9" fmla="*/ 5 h 5"/>
            </a:gdLst>
            <a:ahLst/>
            <a:cxnLst>
              <a:cxn ang="T4">
                <a:pos x="T0" y="T1"/>
              </a:cxn>
              <a:cxn ang="T5">
                <a:pos x="T2" y="T3"/>
              </a:cxn>
            </a:cxnLst>
            <a:rect l="T6" t="T7" r="T8" b="T9"/>
            <a:pathLst>
              <a:path w="1254" h="5">
                <a:moveTo>
                  <a:pt x="0" y="0"/>
                </a:moveTo>
                <a:lnTo>
                  <a:pt x="1253" y="4"/>
                </a:lnTo>
              </a:path>
            </a:pathLst>
          </a:custGeom>
          <a:noFill/>
          <a:ln w="9360">
            <a:solidFill>
              <a:srgbClr val="000000"/>
            </a:solidFill>
            <a:round/>
            <a:headEnd/>
            <a:tailEnd type="triangle" w="med" len="med"/>
          </a:ln>
        </p:spPr>
        <p:txBody>
          <a:bodyPr wrap="none" lIns="82945" tIns="41473" rIns="82945" bIns="41473" anchor="ctr">
            <a:prstTxWarp prst="textNoShape">
              <a:avLst/>
            </a:prstTxWarp>
          </a:bodyPr>
          <a:lstStyle/>
          <a:p>
            <a:endParaRPr lang="en-US"/>
          </a:p>
        </p:txBody>
      </p:sp>
      <p:sp>
        <p:nvSpPr>
          <p:cNvPr id="168994" name="Freeform 33"/>
          <p:cNvSpPr>
            <a:spLocks noChangeArrowheads="1"/>
          </p:cNvSpPr>
          <p:nvPr/>
        </p:nvSpPr>
        <p:spPr bwMode="auto">
          <a:xfrm>
            <a:off x="2967038" y="4918075"/>
            <a:ext cx="577850" cy="1588"/>
          </a:xfrm>
          <a:custGeom>
            <a:avLst/>
            <a:gdLst>
              <a:gd name="T0" fmla="*/ 0 w 1773"/>
              <a:gd name="T1" fmla="*/ 0 h 5"/>
              <a:gd name="T2" fmla="*/ 2147483647 w 1773"/>
              <a:gd name="T3" fmla="*/ 116092224 h 5"/>
              <a:gd name="T4" fmla="*/ 0 60000 65536"/>
              <a:gd name="T5" fmla="*/ 0 60000 65536"/>
              <a:gd name="T6" fmla="*/ 0 w 1773"/>
              <a:gd name="T7" fmla="*/ 0 h 5"/>
              <a:gd name="T8" fmla="*/ 1773 w 1773"/>
              <a:gd name="T9" fmla="*/ 5 h 5"/>
            </a:gdLst>
            <a:ahLst/>
            <a:cxnLst>
              <a:cxn ang="T4">
                <a:pos x="T0" y="T1"/>
              </a:cxn>
              <a:cxn ang="T5">
                <a:pos x="T2" y="T3"/>
              </a:cxn>
            </a:cxnLst>
            <a:rect l="T6" t="T7" r="T8" b="T9"/>
            <a:pathLst>
              <a:path w="1773" h="5">
                <a:moveTo>
                  <a:pt x="0" y="0"/>
                </a:moveTo>
                <a:lnTo>
                  <a:pt x="1772" y="4"/>
                </a:lnTo>
              </a:path>
            </a:pathLst>
          </a:custGeom>
          <a:noFill/>
          <a:ln w="9360">
            <a:solidFill>
              <a:srgbClr val="000000"/>
            </a:solidFill>
            <a:round/>
            <a:headEnd/>
            <a:tailEnd/>
          </a:ln>
        </p:spPr>
        <p:txBody>
          <a:bodyPr wrap="none" lIns="82945" tIns="41473" rIns="82945" bIns="41473" anchor="ctr">
            <a:prstTxWarp prst="textNoShape">
              <a:avLst/>
            </a:prstTxWarp>
          </a:bodyPr>
          <a:lstStyle/>
          <a:p>
            <a:endParaRPr lang="en-US"/>
          </a:p>
        </p:txBody>
      </p:sp>
      <p:sp>
        <p:nvSpPr>
          <p:cNvPr id="168995" name="Freeform 34"/>
          <p:cNvSpPr>
            <a:spLocks/>
          </p:cNvSpPr>
          <p:nvPr/>
        </p:nvSpPr>
        <p:spPr bwMode="auto">
          <a:xfrm>
            <a:off x="733425" y="4806950"/>
            <a:ext cx="371475" cy="1588"/>
          </a:xfrm>
          <a:custGeom>
            <a:avLst/>
            <a:gdLst>
              <a:gd name="T0" fmla="*/ 0 w 1139"/>
              <a:gd name="T1" fmla="*/ 0 h 6"/>
              <a:gd name="T2" fmla="*/ 2147483647 w 1139"/>
              <a:gd name="T3" fmla="*/ 84095319 h 6"/>
              <a:gd name="T4" fmla="*/ 0 60000 65536"/>
              <a:gd name="T5" fmla="*/ 0 60000 65536"/>
              <a:gd name="T6" fmla="*/ 0 w 1139"/>
              <a:gd name="T7" fmla="*/ 0 h 6"/>
              <a:gd name="T8" fmla="*/ 1139 w 1139"/>
              <a:gd name="T9" fmla="*/ 6 h 6"/>
            </a:gdLst>
            <a:ahLst/>
            <a:cxnLst>
              <a:cxn ang="T4">
                <a:pos x="T0" y="T1"/>
              </a:cxn>
              <a:cxn ang="T5">
                <a:pos x="T2" y="T3"/>
              </a:cxn>
            </a:cxnLst>
            <a:rect l="T6" t="T7" r="T8" b="T9"/>
            <a:pathLst>
              <a:path w="1139" h="6">
                <a:moveTo>
                  <a:pt x="0" y="0"/>
                </a:moveTo>
                <a:lnTo>
                  <a:pt x="1138" y="5"/>
                </a:lnTo>
              </a:path>
            </a:pathLst>
          </a:custGeom>
          <a:noFill/>
          <a:ln w="9360">
            <a:solidFill>
              <a:srgbClr val="000000"/>
            </a:solidFill>
            <a:round/>
            <a:headEnd/>
            <a:tailEnd type="triangle" w="med" len="med"/>
          </a:ln>
        </p:spPr>
        <p:txBody>
          <a:bodyPr wrap="none" lIns="82945" tIns="41473" rIns="82945" bIns="41473" anchor="ctr">
            <a:prstTxWarp prst="textNoShape">
              <a:avLst/>
            </a:prstTxWarp>
          </a:bodyPr>
          <a:lstStyle/>
          <a:p>
            <a:endParaRPr lang="en-US"/>
          </a:p>
        </p:txBody>
      </p:sp>
      <p:sp>
        <p:nvSpPr>
          <p:cNvPr id="168996" name="Freeform 35"/>
          <p:cNvSpPr>
            <a:spLocks/>
          </p:cNvSpPr>
          <p:nvPr/>
        </p:nvSpPr>
        <p:spPr bwMode="auto">
          <a:xfrm>
            <a:off x="733425" y="1671638"/>
            <a:ext cx="371475" cy="1587"/>
          </a:xfrm>
          <a:custGeom>
            <a:avLst/>
            <a:gdLst>
              <a:gd name="T0" fmla="*/ 0 w 1139"/>
              <a:gd name="T1" fmla="*/ 0 h 6"/>
              <a:gd name="T2" fmla="*/ 2147483647 w 1139"/>
              <a:gd name="T3" fmla="*/ 83984160 h 6"/>
              <a:gd name="T4" fmla="*/ 0 60000 65536"/>
              <a:gd name="T5" fmla="*/ 0 60000 65536"/>
              <a:gd name="T6" fmla="*/ 0 w 1139"/>
              <a:gd name="T7" fmla="*/ 0 h 6"/>
              <a:gd name="T8" fmla="*/ 1139 w 1139"/>
              <a:gd name="T9" fmla="*/ 6 h 6"/>
            </a:gdLst>
            <a:ahLst/>
            <a:cxnLst>
              <a:cxn ang="T4">
                <a:pos x="T0" y="T1"/>
              </a:cxn>
              <a:cxn ang="T5">
                <a:pos x="T2" y="T3"/>
              </a:cxn>
            </a:cxnLst>
            <a:rect l="T6" t="T7" r="T8" b="T9"/>
            <a:pathLst>
              <a:path w="1139" h="6">
                <a:moveTo>
                  <a:pt x="0" y="0"/>
                </a:moveTo>
                <a:lnTo>
                  <a:pt x="1138" y="5"/>
                </a:lnTo>
              </a:path>
            </a:pathLst>
          </a:custGeom>
          <a:noFill/>
          <a:ln w="9360">
            <a:solidFill>
              <a:srgbClr val="000000"/>
            </a:solidFill>
            <a:round/>
            <a:headEnd/>
            <a:tailEnd type="triangle" w="med" len="med"/>
          </a:ln>
        </p:spPr>
        <p:txBody>
          <a:bodyPr wrap="none" lIns="82945" tIns="41473" rIns="82945" bIns="41473" anchor="ctr">
            <a:prstTxWarp prst="textNoShape">
              <a:avLst/>
            </a:prstTxWarp>
          </a:bodyPr>
          <a:lstStyle/>
          <a:p>
            <a:endParaRPr lang="en-US"/>
          </a:p>
        </p:txBody>
      </p:sp>
      <p:sp>
        <p:nvSpPr>
          <p:cNvPr id="168997" name="Freeform 36"/>
          <p:cNvSpPr>
            <a:spLocks/>
          </p:cNvSpPr>
          <p:nvPr/>
        </p:nvSpPr>
        <p:spPr bwMode="auto">
          <a:xfrm>
            <a:off x="1758950" y="4806950"/>
            <a:ext cx="446088" cy="1588"/>
          </a:xfrm>
          <a:custGeom>
            <a:avLst/>
            <a:gdLst>
              <a:gd name="T0" fmla="*/ 0 w 1368"/>
              <a:gd name="T1" fmla="*/ 0 h 6"/>
              <a:gd name="T2" fmla="*/ 2147483647 w 1368"/>
              <a:gd name="T3" fmla="*/ 84095319 h 6"/>
              <a:gd name="T4" fmla="*/ 0 60000 65536"/>
              <a:gd name="T5" fmla="*/ 0 60000 65536"/>
              <a:gd name="T6" fmla="*/ 0 w 1368"/>
              <a:gd name="T7" fmla="*/ 0 h 6"/>
              <a:gd name="T8" fmla="*/ 1368 w 1368"/>
              <a:gd name="T9" fmla="*/ 6 h 6"/>
            </a:gdLst>
            <a:ahLst/>
            <a:cxnLst>
              <a:cxn ang="T4">
                <a:pos x="T0" y="T1"/>
              </a:cxn>
              <a:cxn ang="T5">
                <a:pos x="T2" y="T3"/>
              </a:cxn>
            </a:cxnLst>
            <a:rect l="T6" t="T7" r="T8" b="T9"/>
            <a:pathLst>
              <a:path w="1368" h="6">
                <a:moveTo>
                  <a:pt x="0" y="0"/>
                </a:moveTo>
                <a:lnTo>
                  <a:pt x="1367" y="5"/>
                </a:lnTo>
              </a:path>
            </a:pathLst>
          </a:custGeom>
          <a:noFill/>
          <a:ln w="9360">
            <a:solidFill>
              <a:srgbClr val="000000"/>
            </a:solidFill>
            <a:round/>
            <a:headEnd/>
            <a:tailEnd type="triangle" w="med" len="med"/>
          </a:ln>
        </p:spPr>
        <p:txBody>
          <a:bodyPr wrap="none" lIns="82945" tIns="41473" rIns="82945" bIns="41473" anchor="ctr">
            <a:prstTxWarp prst="textNoShape">
              <a:avLst/>
            </a:prstTxWarp>
          </a:bodyPr>
          <a:lstStyle/>
          <a:p>
            <a:endParaRPr lang="en-US"/>
          </a:p>
        </p:txBody>
      </p:sp>
      <p:sp>
        <p:nvSpPr>
          <p:cNvPr id="168998" name="Freeform 37"/>
          <p:cNvSpPr>
            <a:spLocks/>
          </p:cNvSpPr>
          <p:nvPr/>
        </p:nvSpPr>
        <p:spPr bwMode="auto">
          <a:xfrm>
            <a:off x="1758950" y="1671638"/>
            <a:ext cx="446088" cy="1587"/>
          </a:xfrm>
          <a:custGeom>
            <a:avLst/>
            <a:gdLst>
              <a:gd name="T0" fmla="*/ 0 w 1368"/>
              <a:gd name="T1" fmla="*/ 0 h 6"/>
              <a:gd name="T2" fmla="*/ 2147483647 w 1368"/>
              <a:gd name="T3" fmla="*/ 83984160 h 6"/>
              <a:gd name="T4" fmla="*/ 0 60000 65536"/>
              <a:gd name="T5" fmla="*/ 0 60000 65536"/>
              <a:gd name="T6" fmla="*/ 0 w 1368"/>
              <a:gd name="T7" fmla="*/ 0 h 6"/>
              <a:gd name="T8" fmla="*/ 1368 w 1368"/>
              <a:gd name="T9" fmla="*/ 6 h 6"/>
            </a:gdLst>
            <a:ahLst/>
            <a:cxnLst>
              <a:cxn ang="T4">
                <a:pos x="T0" y="T1"/>
              </a:cxn>
              <a:cxn ang="T5">
                <a:pos x="T2" y="T3"/>
              </a:cxn>
            </a:cxnLst>
            <a:rect l="T6" t="T7" r="T8" b="T9"/>
            <a:pathLst>
              <a:path w="1368" h="6">
                <a:moveTo>
                  <a:pt x="0" y="0"/>
                </a:moveTo>
                <a:lnTo>
                  <a:pt x="1367" y="5"/>
                </a:lnTo>
              </a:path>
            </a:pathLst>
          </a:custGeom>
          <a:noFill/>
          <a:ln w="9360">
            <a:solidFill>
              <a:srgbClr val="000000"/>
            </a:solidFill>
            <a:round/>
            <a:headEnd/>
            <a:tailEnd type="triangle" w="med" len="med"/>
          </a:ln>
        </p:spPr>
        <p:txBody>
          <a:bodyPr wrap="none" lIns="82945" tIns="41473" rIns="82945" bIns="41473" anchor="ctr">
            <a:prstTxWarp prst="textNoShape">
              <a:avLst/>
            </a:prstTxWarp>
          </a:bodyPr>
          <a:lstStyle/>
          <a:p>
            <a:endParaRPr lang="en-US"/>
          </a:p>
        </p:txBody>
      </p:sp>
      <p:sp>
        <p:nvSpPr>
          <p:cNvPr id="168999" name="Freeform 38"/>
          <p:cNvSpPr>
            <a:spLocks noChangeArrowheads="1"/>
          </p:cNvSpPr>
          <p:nvPr/>
        </p:nvSpPr>
        <p:spPr bwMode="auto">
          <a:xfrm>
            <a:off x="6556375" y="1793875"/>
            <a:ext cx="409575" cy="1588"/>
          </a:xfrm>
          <a:custGeom>
            <a:avLst/>
            <a:gdLst>
              <a:gd name="T0" fmla="*/ 0 w 1253"/>
              <a:gd name="T1" fmla="*/ 0 h 5"/>
              <a:gd name="T2" fmla="*/ 2147483647 w 1253"/>
              <a:gd name="T3" fmla="*/ 116246046 h 5"/>
              <a:gd name="T4" fmla="*/ 0 60000 65536"/>
              <a:gd name="T5" fmla="*/ 0 60000 65536"/>
              <a:gd name="T6" fmla="*/ 0 w 1253"/>
              <a:gd name="T7" fmla="*/ 0 h 5"/>
              <a:gd name="T8" fmla="*/ 1253 w 1253"/>
              <a:gd name="T9" fmla="*/ 5 h 5"/>
            </a:gdLst>
            <a:ahLst/>
            <a:cxnLst>
              <a:cxn ang="T4">
                <a:pos x="T0" y="T1"/>
              </a:cxn>
              <a:cxn ang="T5">
                <a:pos x="T2" y="T3"/>
              </a:cxn>
            </a:cxnLst>
            <a:rect l="T6" t="T7" r="T8" b="T9"/>
            <a:pathLst>
              <a:path w="1253" h="5">
                <a:moveTo>
                  <a:pt x="0" y="0"/>
                </a:moveTo>
                <a:lnTo>
                  <a:pt x="1252" y="4"/>
                </a:lnTo>
              </a:path>
            </a:pathLst>
          </a:custGeom>
          <a:noFill/>
          <a:ln w="9360">
            <a:solidFill>
              <a:srgbClr val="000000"/>
            </a:solidFill>
            <a:round/>
            <a:headEnd/>
            <a:tailEnd/>
          </a:ln>
        </p:spPr>
        <p:txBody>
          <a:bodyPr wrap="none" lIns="82945" tIns="41473" rIns="82945" bIns="41473" anchor="ctr">
            <a:prstTxWarp prst="textNoShape">
              <a:avLst/>
            </a:prstTxWarp>
          </a:bodyPr>
          <a:lstStyle/>
          <a:p>
            <a:endParaRPr lang="en-US"/>
          </a:p>
        </p:txBody>
      </p:sp>
      <p:sp>
        <p:nvSpPr>
          <p:cNvPr id="169000" name="Freeform 39"/>
          <p:cNvSpPr>
            <a:spLocks noChangeArrowheads="1"/>
          </p:cNvSpPr>
          <p:nvPr/>
        </p:nvSpPr>
        <p:spPr bwMode="auto">
          <a:xfrm>
            <a:off x="6556375" y="2871788"/>
            <a:ext cx="409575" cy="1587"/>
          </a:xfrm>
          <a:custGeom>
            <a:avLst/>
            <a:gdLst>
              <a:gd name="T0" fmla="*/ 0 w 1253"/>
              <a:gd name="T1" fmla="*/ 0 h 6"/>
              <a:gd name="T2" fmla="*/ 2147483647 w 1253"/>
              <a:gd name="T3" fmla="*/ 84095319 h 6"/>
              <a:gd name="T4" fmla="*/ 0 60000 65536"/>
              <a:gd name="T5" fmla="*/ 0 60000 65536"/>
              <a:gd name="T6" fmla="*/ 0 w 1253"/>
              <a:gd name="T7" fmla="*/ 0 h 6"/>
              <a:gd name="T8" fmla="*/ 1253 w 1253"/>
              <a:gd name="T9" fmla="*/ 6 h 6"/>
            </a:gdLst>
            <a:ahLst/>
            <a:cxnLst>
              <a:cxn ang="T4">
                <a:pos x="T0" y="T1"/>
              </a:cxn>
              <a:cxn ang="T5">
                <a:pos x="T2" y="T3"/>
              </a:cxn>
            </a:cxnLst>
            <a:rect l="T6" t="T7" r="T8" b="T9"/>
            <a:pathLst>
              <a:path w="1253" h="6">
                <a:moveTo>
                  <a:pt x="0" y="0"/>
                </a:moveTo>
                <a:lnTo>
                  <a:pt x="1252" y="5"/>
                </a:lnTo>
              </a:path>
            </a:pathLst>
          </a:custGeom>
          <a:noFill/>
          <a:ln w="9360">
            <a:solidFill>
              <a:srgbClr val="000000"/>
            </a:solidFill>
            <a:round/>
            <a:headEnd/>
            <a:tailEnd/>
          </a:ln>
        </p:spPr>
        <p:txBody>
          <a:bodyPr wrap="none" lIns="82945" tIns="41473" rIns="82945" bIns="41473" anchor="ctr">
            <a:prstTxWarp prst="textNoShape">
              <a:avLst/>
            </a:prstTxWarp>
          </a:bodyPr>
          <a:lstStyle/>
          <a:p>
            <a:endParaRPr lang="en-US"/>
          </a:p>
        </p:txBody>
      </p:sp>
      <p:sp>
        <p:nvSpPr>
          <p:cNvPr id="169001" name="Freeform 40"/>
          <p:cNvSpPr>
            <a:spLocks noChangeArrowheads="1"/>
          </p:cNvSpPr>
          <p:nvPr/>
        </p:nvSpPr>
        <p:spPr bwMode="auto">
          <a:xfrm>
            <a:off x="6556375" y="3786188"/>
            <a:ext cx="409575" cy="1587"/>
          </a:xfrm>
          <a:custGeom>
            <a:avLst/>
            <a:gdLst>
              <a:gd name="T0" fmla="*/ 0 w 1253"/>
              <a:gd name="T1" fmla="*/ 0 h 5"/>
              <a:gd name="T2" fmla="*/ 2147483647 w 1253"/>
              <a:gd name="T3" fmla="*/ 116092224 h 5"/>
              <a:gd name="T4" fmla="*/ 0 60000 65536"/>
              <a:gd name="T5" fmla="*/ 0 60000 65536"/>
              <a:gd name="T6" fmla="*/ 0 w 1253"/>
              <a:gd name="T7" fmla="*/ 0 h 5"/>
              <a:gd name="T8" fmla="*/ 1253 w 1253"/>
              <a:gd name="T9" fmla="*/ 5 h 5"/>
            </a:gdLst>
            <a:ahLst/>
            <a:cxnLst>
              <a:cxn ang="T4">
                <a:pos x="T0" y="T1"/>
              </a:cxn>
              <a:cxn ang="T5">
                <a:pos x="T2" y="T3"/>
              </a:cxn>
            </a:cxnLst>
            <a:rect l="T6" t="T7" r="T8" b="T9"/>
            <a:pathLst>
              <a:path w="1253" h="5">
                <a:moveTo>
                  <a:pt x="0" y="0"/>
                </a:moveTo>
                <a:lnTo>
                  <a:pt x="1252" y="4"/>
                </a:lnTo>
              </a:path>
            </a:pathLst>
          </a:custGeom>
          <a:noFill/>
          <a:ln w="9360">
            <a:solidFill>
              <a:srgbClr val="000000"/>
            </a:solidFill>
            <a:round/>
            <a:headEnd/>
            <a:tailEnd/>
          </a:ln>
        </p:spPr>
        <p:txBody>
          <a:bodyPr wrap="none" lIns="82945" tIns="41473" rIns="82945" bIns="41473" anchor="ctr">
            <a:prstTxWarp prst="textNoShape">
              <a:avLst/>
            </a:prstTxWarp>
          </a:bodyPr>
          <a:lstStyle/>
          <a:p>
            <a:endParaRPr lang="en-US"/>
          </a:p>
        </p:txBody>
      </p:sp>
      <p:sp>
        <p:nvSpPr>
          <p:cNvPr id="169002" name="Freeform 41"/>
          <p:cNvSpPr>
            <a:spLocks noChangeArrowheads="1"/>
          </p:cNvSpPr>
          <p:nvPr/>
        </p:nvSpPr>
        <p:spPr bwMode="auto">
          <a:xfrm>
            <a:off x="6556375" y="4700588"/>
            <a:ext cx="409575" cy="1587"/>
          </a:xfrm>
          <a:custGeom>
            <a:avLst/>
            <a:gdLst>
              <a:gd name="T0" fmla="*/ 0 w 1253"/>
              <a:gd name="T1" fmla="*/ 0 h 5"/>
              <a:gd name="T2" fmla="*/ 2147483647 w 1253"/>
              <a:gd name="T3" fmla="*/ 116246046 h 5"/>
              <a:gd name="T4" fmla="*/ 0 60000 65536"/>
              <a:gd name="T5" fmla="*/ 0 60000 65536"/>
              <a:gd name="T6" fmla="*/ 0 w 1253"/>
              <a:gd name="T7" fmla="*/ 0 h 5"/>
              <a:gd name="T8" fmla="*/ 1253 w 1253"/>
              <a:gd name="T9" fmla="*/ 5 h 5"/>
            </a:gdLst>
            <a:ahLst/>
            <a:cxnLst>
              <a:cxn ang="T4">
                <a:pos x="T0" y="T1"/>
              </a:cxn>
              <a:cxn ang="T5">
                <a:pos x="T2" y="T3"/>
              </a:cxn>
            </a:cxnLst>
            <a:rect l="T6" t="T7" r="T8" b="T9"/>
            <a:pathLst>
              <a:path w="1253" h="5">
                <a:moveTo>
                  <a:pt x="0" y="0"/>
                </a:moveTo>
                <a:lnTo>
                  <a:pt x="1252" y="4"/>
                </a:lnTo>
              </a:path>
            </a:pathLst>
          </a:custGeom>
          <a:noFill/>
          <a:ln w="9360">
            <a:solidFill>
              <a:srgbClr val="000000"/>
            </a:solidFill>
            <a:round/>
            <a:headEnd/>
            <a:tailEnd/>
          </a:ln>
        </p:spPr>
        <p:txBody>
          <a:bodyPr wrap="none" lIns="82945" tIns="41473" rIns="82945" bIns="41473" anchor="ctr">
            <a:prstTxWarp prst="textNoShape">
              <a:avLst/>
            </a:prstTxWarp>
          </a:bodyPr>
          <a:lstStyle/>
          <a:p>
            <a:endParaRPr lang="en-US"/>
          </a:p>
        </p:txBody>
      </p:sp>
      <p:sp>
        <p:nvSpPr>
          <p:cNvPr id="169003" name="Freeform 42"/>
          <p:cNvSpPr>
            <a:spLocks noChangeArrowheads="1"/>
          </p:cNvSpPr>
          <p:nvPr/>
        </p:nvSpPr>
        <p:spPr bwMode="auto">
          <a:xfrm>
            <a:off x="6965950" y="1793875"/>
            <a:ext cx="0" cy="2903538"/>
          </a:xfrm>
          <a:custGeom>
            <a:avLst/>
            <a:gdLst>
              <a:gd name="T0" fmla="*/ 0 w 6"/>
              <a:gd name="T1" fmla="*/ 0 h 8891"/>
              <a:gd name="T2" fmla="*/ 83984160 w 6"/>
              <a:gd name="T3" fmla="*/ 2147483647 h 8891"/>
              <a:gd name="T4" fmla="*/ 0 60000 65536"/>
              <a:gd name="T5" fmla="*/ 0 60000 65536"/>
              <a:gd name="T6" fmla="*/ 0 w 6"/>
              <a:gd name="T7" fmla="*/ 0 h 8891"/>
              <a:gd name="T8" fmla="*/ 6 w 6"/>
              <a:gd name="T9" fmla="*/ 8891 h 8891"/>
            </a:gdLst>
            <a:ahLst/>
            <a:cxnLst>
              <a:cxn ang="T4">
                <a:pos x="T0" y="T1"/>
              </a:cxn>
              <a:cxn ang="T5">
                <a:pos x="T2" y="T3"/>
              </a:cxn>
            </a:cxnLst>
            <a:rect l="T6" t="T7" r="T8" b="T9"/>
            <a:pathLst>
              <a:path w="6" h="8891">
                <a:moveTo>
                  <a:pt x="0" y="0"/>
                </a:moveTo>
                <a:lnTo>
                  <a:pt x="5" y="8890"/>
                </a:lnTo>
              </a:path>
            </a:pathLst>
          </a:custGeom>
          <a:noFill/>
          <a:ln w="9360">
            <a:solidFill>
              <a:srgbClr val="000000"/>
            </a:solidFill>
            <a:round/>
            <a:headEnd/>
            <a:tailEnd/>
          </a:ln>
        </p:spPr>
        <p:txBody>
          <a:bodyPr wrap="none" lIns="82945" tIns="41473" rIns="82945" bIns="41473" anchor="ctr">
            <a:prstTxWarp prst="textNoShape">
              <a:avLst/>
            </a:prstTxWarp>
          </a:bodyPr>
          <a:lstStyle/>
          <a:p>
            <a:endParaRPr lang="en-US"/>
          </a:p>
        </p:txBody>
      </p:sp>
      <p:sp>
        <p:nvSpPr>
          <p:cNvPr id="169004" name="Freeform 43"/>
          <p:cNvSpPr>
            <a:spLocks/>
          </p:cNvSpPr>
          <p:nvPr/>
        </p:nvSpPr>
        <p:spPr bwMode="auto">
          <a:xfrm>
            <a:off x="6991350" y="3246438"/>
            <a:ext cx="473075" cy="1587"/>
          </a:xfrm>
          <a:custGeom>
            <a:avLst/>
            <a:gdLst>
              <a:gd name="T0" fmla="*/ 0 w 1452"/>
              <a:gd name="T1" fmla="*/ 0 h 5"/>
              <a:gd name="T2" fmla="*/ 2147483647 w 1452"/>
              <a:gd name="T3" fmla="*/ 116246046 h 5"/>
              <a:gd name="T4" fmla="*/ 0 60000 65536"/>
              <a:gd name="T5" fmla="*/ 0 60000 65536"/>
              <a:gd name="T6" fmla="*/ 0 w 1452"/>
              <a:gd name="T7" fmla="*/ 0 h 5"/>
              <a:gd name="T8" fmla="*/ 1452 w 1452"/>
              <a:gd name="T9" fmla="*/ 5 h 5"/>
            </a:gdLst>
            <a:ahLst/>
            <a:cxnLst>
              <a:cxn ang="T4">
                <a:pos x="T0" y="T1"/>
              </a:cxn>
              <a:cxn ang="T5">
                <a:pos x="T2" y="T3"/>
              </a:cxn>
            </a:cxnLst>
            <a:rect l="T6" t="T7" r="T8" b="T9"/>
            <a:pathLst>
              <a:path w="1452" h="5">
                <a:moveTo>
                  <a:pt x="0" y="0"/>
                </a:moveTo>
                <a:lnTo>
                  <a:pt x="1451" y="4"/>
                </a:lnTo>
              </a:path>
            </a:pathLst>
          </a:custGeom>
          <a:noFill/>
          <a:ln w="9360">
            <a:solidFill>
              <a:srgbClr val="000000"/>
            </a:solidFill>
            <a:round/>
            <a:headEnd/>
            <a:tailEnd type="triangle" w="med" len="med"/>
          </a:ln>
        </p:spPr>
        <p:txBody>
          <a:bodyPr wrap="none" lIns="82945" tIns="41473" rIns="82945" bIns="41473" anchor="ctr">
            <a:prstTxWarp prst="textNoShape">
              <a:avLst/>
            </a:prstTxWarp>
          </a:bodyPr>
          <a:lstStyle/>
          <a:p>
            <a:endParaRPr lang="en-US"/>
          </a:p>
        </p:txBody>
      </p:sp>
      <p:sp>
        <p:nvSpPr>
          <p:cNvPr id="169005" name="Rectangle 44"/>
          <p:cNvSpPr>
            <a:spLocks noChangeArrowheads="1"/>
          </p:cNvSpPr>
          <p:nvPr/>
        </p:nvSpPr>
        <p:spPr bwMode="auto">
          <a:xfrm>
            <a:off x="7464425" y="2962275"/>
            <a:ext cx="600075" cy="622300"/>
          </a:xfrm>
          <a:prstGeom prst="rect">
            <a:avLst/>
          </a:prstGeom>
          <a:solidFill>
            <a:srgbClr val="99CCFF"/>
          </a:solidFill>
          <a:ln w="9360">
            <a:solidFill>
              <a:srgbClr val="000000"/>
            </a:solidFill>
            <a:round/>
            <a:headEnd/>
            <a:tailEnd/>
          </a:ln>
        </p:spPr>
        <p:txBody>
          <a:bodyPr wrap="none" lIns="81639" tIns="66291" rIns="81639" bIns="40820" anchor="ctr">
            <a:prstTxWarp prst="textNoShape">
              <a:avLst/>
            </a:prstTxWarp>
          </a:bodyPr>
          <a:lstStyle/>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Group</a:t>
            </a:r>
          </a:p>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Forests</a:t>
            </a:r>
          </a:p>
        </p:txBody>
      </p:sp>
      <p:sp>
        <p:nvSpPr>
          <p:cNvPr id="169006" name="Freeform 45"/>
          <p:cNvSpPr>
            <a:spLocks/>
          </p:cNvSpPr>
          <p:nvPr/>
        </p:nvSpPr>
        <p:spPr bwMode="auto">
          <a:xfrm>
            <a:off x="8064500" y="3246438"/>
            <a:ext cx="206375" cy="1587"/>
          </a:xfrm>
          <a:custGeom>
            <a:avLst/>
            <a:gdLst>
              <a:gd name="T0" fmla="*/ 0 w 636"/>
              <a:gd name="T1" fmla="*/ 0 h 5"/>
              <a:gd name="T2" fmla="*/ 2147483647 w 636"/>
              <a:gd name="T3" fmla="*/ 116246046 h 5"/>
              <a:gd name="T4" fmla="*/ 0 60000 65536"/>
              <a:gd name="T5" fmla="*/ 0 60000 65536"/>
              <a:gd name="T6" fmla="*/ 0 w 636"/>
              <a:gd name="T7" fmla="*/ 0 h 5"/>
              <a:gd name="T8" fmla="*/ 636 w 636"/>
              <a:gd name="T9" fmla="*/ 5 h 5"/>
            </a:gdLst>
            <a:ahLst/>
            <a:cxnLst>
              <a:cxn ang="T4">
                <a:pos x="T0" y="T1"/>
              </a:cxn>
              <a:cxn ang="T5">
                <a:pos x="T2" y="T3"/>
              </a:cxn>
            </a:cxnLst>
            <a:rect l="T6" t="T7" r="T8" b="T9"/>
            <a:pathLst>
              <a:path w="636" h="5">
                <a:moveTo>
                  <a:pt x="0" y="0"/>
                </a:moveTo>
                <a:lnTo>
                  <a:pt x="635" y="4"/>
                </a:lnTo>
              </a:path>
            </a:pathLst>
          </a:custGeom>
          <a:noFill/>
          <a:ln w="9360">
            <a:solidFill>
              <a:srgbClr val="000000"/>
            </a:solidFill>
            <a:round/>
            <a:headEnd/>
            <a:tailEnd type="triangle" w="med" len="med"/>
          </a:ln>
        </p:spPr>
        <p:txBody>
          <a:bodyPr wrap="none" lIns="82945" tIns="41473" rIns="82945" bIns="41473" anchor="ctr">
            <a:prstTxWarp prst="textNoShape">
              <a:avLst/>
            </a:prstTxWarp>
          </a:bodyPr>
          <a:lstStyle/>
          <a:p>
            <a:endParaRPr lang="en-US"/>
          </a:p>
        </p:txBody>
      </p:sp>
      <p:sp>
        <p:nvSpPr>
          <p:cNvPr id="169007" name="Rectangle 46"/>
          <p:cNvSpPr>
            <a:spLocks noChangeArrowheads="1"/>
          </p:cNvSpPr>
          <p:nvPr/>
        </p:nvSpPr>
        <p:spPr bwMode="auto">
          <a:xfrm>
            <a:off x="8270875" y="2962275"/>
            <a:ext cx="600075" cy="622300"/>
          </a:xfrm>
          <a:prstGeom prst="rect">
            <a:avLst/>
          </a:prstGeom>
          <a:solidFill>
            <a:srgbClr val="99CCFF"/>
          </a:solidFill>
          <a:ln w="9360">
            <a:solidFill>
              <a:srgbClr val="000000"/>
            </a:solidFill>
            <a:round/>
            <a:headEnd/>
            <a:tailEnd/>
          </a:ln>
        </p:spPr>
        <p:txBody>
          <a:bodyPr wrap="none" lIns="81639" tIns="66291" rIns="81639" bIns="40820" anchor="ctr">
            <a:prstTxWarp prst="textNoShape">
              <a:avLst/>
            </a:prstTxWarp>
          </a:bodyPr>
          <a:lstStyle/>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Match</a:t>
            </a:r>
          </a:p>
          <a:p>
            <a:pPr algn="ctr">
              <a:lnSpc>
                <a:spcPct val="86000"/>
              </a:lnSpc>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500">
                <a:solidFill>
                  <a:srgbClr val="000000"/>
                </a:solidFill>
                <a:ea typeface="DejaVu Sans" pitchFamily="34" charset="2"/>
                <a:cs typeface="DejaVu Sans" pitchFamily="34" charset="2"/>
              </a:rPr>
              <a:t>Score</a:t>
            </a:r>
          </a:p>
        </p:txBody>
      </p:sp>
      <p:sp>
        <p:nvSpPr>
          <p:cNvPr id="169008" name="Rectangle 47"/>
          <p:cNvSpPr>
            <a:spLocks noChangeArrowheads="1"/>
          </p:cNvSpPr>
          <p:nvPr/>
        </p:nvSpPr>
        <p:spPr bwMode="auto">
          <a:xfrm>
            <a:off x="598488" y="2733675"/>
            <a:ext cx="1244600" cy="1333500"/>
          </a:xfrm>
          <a:prstGeom prst="rect">
            <a:avLst/>
          </a:prstGeom>
          <a:solidFill>
            <a:srgbClr val="FFFFFF"/>
          </a:solidFill>
          <a:ln w="9360">
            <a:solidFill>
              <a:srgbClr val="000000"/>
            </a:solidFill>
            <a:round/>
            <a:headEnd/>
            <a:tailEnd/>
          </a:ln>
        </p:spPr>
        <p:txBody>
          <a:bodyPr lIns="81639" tIns="60086" rIns="81639" bIns="40820" anchor="ctr">
            <a:prstTxWarp prst="textNoShape">
              <a:avLst/>
            </a:prstTxWarp>
            <a:spAutoFit/>
          </a:bodyPr>
          <a:lstStyle/>
          <a:p>
            <a:pPr algn="ct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a:solidFill>
                  <a:srgbClr val="000000"/>
                </a:solidFill>
                <a:ea typeface="DejaVu Sans" pitchFamily="34" charset="2"/>
                <a:cs typeface="DejaVu Sans" pitchFamily="34" charset="2"/>
              </a:rPr>
              <a:t>Existing </a:t>
            </a:r>
          </a:p>
          <a:p>
            <a:pPr algn="ct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a:solidFill>
                  <a:srgbClr val="000000"/>
                </a:solidFill>
                <a:ea typeface="DejaVu Sans" pitchFamily="34" charset="2"/>
                <a:cs typeface="DejaVu Sans" pitchFamily="34" charset="2"/>
              </a:rPr>
              <a:t>work: Bozorth Matcher</a:t>
            </a:r>
          </a:p>
        </p:txBody>
      </p:sp>
      <p:sp>
        <p:nvSpPr>
          <p:cNvPr id="169009" name="Rectangle 48"/>
          <p:cNvSpPr>
            <a:spLocks noChangeArrowheads="1"/>
          </p:cNvSpPr>
          <p:nvPr/>
        </p:nvSpPr>
        <p:spPr bwMode="auto">
          <a:xfrm>
            <a:off x="7442200" y="1314450"/>
            <a:ext cx="1462088" cy="622300"/>
          </a:xfrm>
          <a:prstGeom prst="rect">
            <a:avLst/>
          </a:prstGeom>
          <a:solidFill>
            <a:srgbClr val="FFFFFF"/>
          </a:solidFill>
          <a:ln w="9360">
            <a:solidFill>
              <a:srgbClr val="000000"/>
            </a:solidFill>
            <a:round/>
            <a:headEnd/>
            <a:tailEnd/>
          </a:ln>
        </p:spPr>
        <p:txBody>
          <a:bodyPr wrap="none" lIns="81639" tIns="60086" rIns="81639" bIns="40820" anchor="ctr">
            <a:prstTxWarp prst="textNoShape">
              <a:avLst/>
            </a:prstTxWarp>
          </a:bodyPr>
          <a:lstStyle/>
          <a:p>
            <a:pPr algn="ct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800">
                <a:solidFill>
                  <a:srgbClr val="000000"/>
                </a:solidFill>
                <a:ea typeface="DejaVu Sans" pitchFamily="34" charset="2"/>
                <a:cs typeface="DejaVu Sans" pitchFamily="34" charset="2"/>
              </a:rPr>
              <a:t>Contribution</a:t>
            </a:r>
          </a:p>
          <a:p>
            <a:pPr algn="ct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1800">
                <a:solidFill>
                  <a:srgbClr val="000000"/>
                </a:solidFill>
                <a:ea typeface="DejaVu Sans" pitchFamily="34" charset="2"/>
                <a:cs typeface="DejaVu Sans" pitchFamily="34" charset="2"/>
              </a:rPr>
              <a:t>Of this work</a:t>
            </a:r>
          </a:p>
        </p:txBody>
      </p:sp>
      <p:sp>
        <p:nvSpPr>
          <p:cNvPr id="169010" name="Rectangle 49"/>
          <p:cNvSpPr>
            <a:spLocks noChangeArrowheads="1"/>
          </p:cNvSpPr>
          <p:nvPr/>
        </p:nvSpPr>
        <p:spPr bwMode="auto">
          <a:xfrm>
            <a:off x="4019550" y="5019675"/>
            <a:ext cx="4756150" cy="390525"/>
          </a:xfrm>
          <a:prstGeom prst="rect">
            <a:avLst/>
          </a:prstGeom>
          <a:noFill/>
          <a:ln w="9525">
            <a:noFill/>
            <a:miter lim="800000"/>
            <a:headEnd/>
            <a:tailEnd/>
          </a:ln>
        </p:spPr>
        <p:txBody>
          <a:bodyPr wrap="none" lIns="82945" tIns="41473" rIns="82945" bIns="41473">
            <a:prstTxWarp prst="textNoShape">
              <a:avLst/>
            </a:prstTxWarp>
            <a:spAutoFit/>
          </a:bodyPr>
          <a:lstStyle/>
          <a:p>
            <a:r>
              <a:rPr lang="en-US">
                <a:solidFill>
                  <a:schemeClr val="tx1"/>
                </a:solidFill>
                <a:ea typeface="Times New Roman" charset="0"/>
                <a:cs typeface="Times New Roman" charset="0"/>
              </a:rPr>
              <a:t>CMPG = Consistent Minutiae Pair Group</a:t>
            </a:r>
          </a:p>
        </p:txBody>
      </p:sp>
      <p:sp>
        <p:nvSpPr>
          <p:cNvPr id="169011" name="Rectangle 50"/>
          <p:cNvSpPr>
            <a:spLocks noChangeArrowheads="1"/>
          </p:cNvSpPr>
          <p:nvPr/>
        </p:nvSpPr>
        <p:spPr bwMode="auto">
          <a:xfrm>
            <a:off x="839788" y="5848350"/>
            <a:ext cx="7118350" cy="1622425"/>
          </a:xfrm>
          <a:prstGeom prst="rect">
            <a:avLst/>
          </a:prstGeom>
          <a:noFill/>
          <a:ln w="9525">
            <a:noFill/>
            <a:miter lim="800000"/>
            <a:headEnd/>
            <a:tailEnd/>
          </a:ln>
        </p:spPr>
        <p:txBody>
          <a:bodyPr lIns="82945" tIns="41473" rIns="82945" bIns="41473">
            <a:prstTxWarp prst="textNoShape">
              <a:avLst/>
            </a:prstTxWarp>
            <a:spAutoFit/>
          </a:bodyPr>
          <a:lstStyle/>
          <a:p>
            <a:r>
              <a:rPr lang="en-US">
                <a:solidFill>
                  <a:schemeClr val="tx1"/>
                </a:solidFill>
              </a:rPr>
              <a:t>The model of “pairs” used supports the Biotoken approach for template protection of Boult-et-al 2007. Best published accuracy of any protected template scheme.    For simplicity, its not used herein. </a:t>
            </a:r>
          </a:p>
          <a:p>
            <a:r>
              <a:rPr lang="en-US">
                <a:solidFill>
                  <a:schemeClr val="tx1"/>
                </a:solidFill>
              </a:rPr>
              <a:t>Can expand beyond pairs (i.e. i&gt;2) .. </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50825" y="762000"/>
            <a:ext cx="8664575" cy="457200"/>
          </a:xfrm>
        </p:spPr>
        <p:txBody>
          <a:bodyPr/>
          <a:lstStyle/>
          <a:p>
            <a:pPr eaLnBrk="1" hangingPunct="1"/>
            <a:r>
              <a:rPr lang="en-AU" sz="4800"/>
              <a:t>Privacy risks determined by:</a:t>
            </a:r>
            <a:endParaRPr lang="en-US" sz="4800"/>
          </a:p>
        </p:txBody>
      </p:sp>
      <p:sp>
        <p:nvSpPr>
          <p:cNvPr id="291843" name="Rectangle 3"/>
          <p:cNvSpPr>
            <a:spLocks noGrp="1" noChangeArrowheads="1"/>
          </p:cNvSpPr>
          <p:nvPr>
            <p:ph type="body" idx="1"/>
          </p:nvPr>
        </p:nvSpPr>
        <p:spPr>
          <a:xfrm>
            <a:off x="250825" y="1339850"/>
            <a:ext cx="8893175" cy="3886200"/>
          </a:xfrm>
        </p:spPr>
        <p:txBody>
          <a:bodyPr/>
          <a:lstStyle/>
          <a:p>
            <a:pPr marL="284163" indent="-284163" defTabSz="912813" eaLnBrk="1" hangingPunct="1">
              <a:lnSpc>
                <a:spcPct val="70000"/>
              </a:lnSpc>
            </a:pPr>
            <a:r>
              <a:rPr lang="en-AU" sz="3200"/>
              <a:t>use of technology</a:t>
            </a:r>
          </a:p>
          <a:p>
            <a:pPr marL="284163" indent="-284163" defTabSz="912813" eaLnBrk="1" hangingPunct="1">
              <a:lnSpc>
                <a:spcPct val="70000"/>
              </a:lnSpc>
            </a:pPr>
            <a:r>
              <a:rPr lang="en-AU" sz="3200"/>
              <a:t>collection methods – (covert or intrusive)</a:t>
            </a:r>
          </a:p>
          <a:p>
            <a:pPr marL="284163" indent="-284163" defTabSz="912813" eaLnBrk="1" hangingPunct="1">
              <a:lnSpc>
                <a:spcPct val="70000"/>
              </a:lnSpc>
            </a:pPr>
            <a:r>
              <a:rPr lang="en-AU" sz="3200"/>
              <a:t>system model – storage and security of data</a:t>
            </a:r>
          </a:p>
          <a:p>
            <a:pPr marL="284163" indent="-284163" defTabSz="912813" eaLnBrk="1" hangingPunct="1">
              <a:lnSpc>
                <a:spcPct val="70000"/>
              </a:lnSpc>
            </a:pPr>
            <a:r>
              <a:rPr lang="en-AU" sz="3200"/>
              <a:t>unique identifiers </a:t>
            </a:r>
          </a:p>
          <a:p>
            <a:pPr marL="284163" indent="-284163" defTabSz="912813" eaLnBrk="1" hangingPunct="1">
              <a:lnSpc>
                <a:spcPct val="70000"/>
              </a:lnSpc>
            </a:pPr>
            <a:r>
              <a:rPr lang="en-AU" sz="3200"/>
              <a:t>function creep</a:t>
            </a:r>
          </a:p>
          <a:p>
            <a:pPr marL="284163" indent="-284163" defTabSz="912813" eaLnBrk="1" hangingPunct="1">
              <a:lnSpc>
                <a:spcPct val="70000"/>
              </a:lnSpc>
            </a:pPr>
            <a:r>
              <a:rPr lang="en-AU" sz="3200"/>
              <a:t>Capturing/linking extra data – health, racial, disability, emotional …</a:t>
            </a:r>
          </a:p>
          <a:p>
            <a:pPr marL="284163" indent="-284163" defTabSz="912813" eaLnBrk="1" hangingPunct="1">
              <a:lnSpc>
                <a:spcPct val="70000"/>
              </a:lnSpc>
            </a:pPr>
            <a:r>
              <a:rPr lang="en-AU" sz="3200"/>
              <a:t>inaccuracy – false acceptances or rejections</a:t>
            </a:r>
          </a:p>
          <a:p>
            <a:pPr marL="284163" indent="-284163" defTabSz="912813" eaLnBrk="1" hangingPunct="1">
              <a:lnSpc>
                <a:spcPct val="70000"/>
              </a:lnSpc>
            </a:pPr>
            <a:r>
              <a:rPr lang="en-AU" sz="3200"/>
              <a:t>Ability to validate/challenge data</a:t>
            </a:r>
            <a:endParaRPr lang="en-US" sz="3200"/>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1843">
                                            <p:txEl>
                                              <p:pRg st="0" end="0"/>
                                            </p:txEl>
                                          </p:spTgt>
                                        </p:tgtEl>
                                        <p:attrNameLst>
                                          <p:attrName>style.visibility</p:attrName>
                                        </p:attrNameLst>
                                      </p:cBhvr>
                                      <p:to>
                                        <p:strVal val="visible"/>
                                      </p:to>
                                    </p:set>
                                    <p:animEffect transition="in" filter="wipe(left)">
                                      <p:cBhvr>
                                        <p:cTn id="7" dur="500"/>
                                        <p:tgtEl>
                                          <p:spTgt spid="2918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1843">
                                            <p:txEl>
                                              <p:pRg st="1" end="1"/>
                                            </p:txEl>
                                          </p:spTgt>
                                        </p:tgtEl>
                                        <p:attrNameLst>
                                          <p:attrName>style.visibility</p:attrName>
                                        </p:attrNameLst>
                                      </p:cBhvr>
                                      <p:to>
                                        <p:strVal val="visible"/>
                                      </p:to>
                                    </p:set>
                                    <p:animEffect transition="in" filter="wipe(left)">
                                      <p:cBhvr>
                                        <p:cTn id="12" dur="500"/>
                                        <p:tgtEl>
                                          <p:spTgt spid="2918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1843">
                                            <p:txEl>
                                              <p:pRg st="2" end="2"/>
                                            </p:txEl>
                                          </p:spTgt>
                                        </p:tgtEl>
                                        <p:attrNameLst>
                                          <p:attrName>style.visibility</p:attrName>
                                        </p:attrNameLst>
                                      </p:cBhvr>
                                      <p:to>
                                        <p:strVal val="visible"/>
                                      </p:to>
                                    </p:set>
                                    <p:animEffect transition="in" filter="wipe(left)">
                                      <p:cBhvr>
                                        <p:cTn id="17" dur="500"/>
                                        <p:tgtEl>
                                          <p:spTgt spid="2918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1843">
                                            <p:txEl>
                                              <p:pRg st="3" end="3"/>
                                            </p:txEl>
                                          </p:spTgt>
                                        </p:tgtEl>
                                        <p:attrNameLst>
                                          <p:attrName>style.visibility</p:attrName>
                                        </p:attrNameLst>
                                      </p:cBhvr>
                                      <p:to>
                                        <p:strVal val="visible"/>
                                      </p:to>
                                    </p:set>
                                    <p:animEffect transition="in" filter="wipe(left)">
                                      <p:cBhvr>
                                        <p:cTn id="22" dur="500"/>
                                        <p:tgtEl>
                                          <p:spTgt spid="2918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1843">
                                            <p:txEl>
                                              <p:pRg st="4" end="4"/>
                                            </p:txEl>
                                          </p:spTgt>
                                        </p:tgtEl>
                                        <p:attrNameLst>
                                          <p:attrName>style.visibility</p:attrName>
                                        </p:attrNameLst>
                                      </p:cBhvr>
                                      <p:to>
                                        <p:strVal val="visible"/>
                                      </p:to>
                                    </p:set>
                                    <p:animEffect transition="in" filter="wipe(left)">
                                      <p:cBhvr>
                                        <p:cTn id="27" dur="500"/>
                                        <p:tgtEl>
                                          <p:spTgt spid="2918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1843">
                                            <p:txEl>
                                              <p:pRg st="5" end="5"/>
                                            </p:txEl>
                                          </p:spTgt>
                                        </p:tgtEl>
                                        <p:attrNameLst>
                                          <p:attrName>style.visibility</p:attrName>
                                        </p:attrNameLst>
                                      </p:cBhvr>
                                      <p:to>
                                        <p:strVal val="visible"/>
                                      </p:to>
                                    </p:set>
                                    <p:animEffect transition="in" filter="wipe(left)">
                                      <p:cBhvr>
                                        <p:cTn id="32" dur="500"/>
                                        <p:tgtEl>
                                          <p:spTgt spid="2918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1843">
                                            <p:txEl>
                                              <p:pRg st="6" end="6"/>
                                            </p:txEl>
                                          </p:spTgt>
                                        </p:tgtEl>
                                        <p:attrNameLst>
                                          <p:attrName>style.visibility</p:attrName>
                                        </p:attrNameLst>
                                      </p:cBhvr>
                                      <p:to>
                                        <p:strVal val="visible"/>
                                      </p:to>
                                    </p:set>
                                    <p:animEffect transition="in" filter="wipe(left)">
                                      <p:cBhvr>
                                        <p:cTn id="37" dur="500"/>
                                        <p:tgtEl>
                                          <p:spTgt spid="29184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91843">
                                            <p:txEl>
                                              <p:pRg st="7" end="7"/>
                                            </p:txEl>
                                          </p:spTgt>
                                        </p:tgtEl>
                                        <p:attrNameLst>
                                          <p:attrName>style.visibility</p:attrName>
                                        </p:attrNameLst>
                                      </p:cBhvr>
                                      <p:to>
                                        <p:strVal val="visible"/>
                                      </p:to>
                                    </p:set>
                                    <p:animEffect transition="in" filter="wipe(left)">
                                      <p:cBhvr>
                                        <p:cTn id="42" dur="500"/>
                                        <p:tgtEl>
                                          <p:spTgt spid="2918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build="p" bldLvl="2" autoUpdateAnimBg="0"/>
    </p:bld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pPr eaLnBrk="1" hangingPunct="1"/>
            <a:r>
              <a:rPr lang="en-US" smtClean="0"/>
              <a:t>Back to </a:t>
            </a:r>
            <a:r>
              <a:rPr lang="en-US" i="1" smtClean="0"/>
              <a:t>id</a:t>
            </a:r>
            <a:r>
              <a:rPr lang="en-US" smtClean="0"/>
              <a:t>-privacy</a:t>
            </a:r>
          </a:p>
        </p:txBody>
      </p:sp>
      <p:sp>
        <p:nvSpPr>
          <p:cNvPr id="171011" name="Content Placeholder 2"/>
          <p:cNvSpPr>
            <a:spLocks noGrp="1"/>
          </p:cNvSpPr>
          <p:nvPr>
            <p:ph idx="1"/>
          </p:nvPr>
        </p:nvSpPr>
        <p:spPr>
          <a:xfrm>
            <a:off x="457200" y="939800"/>
            <a:ext cx="4391025" cy="5487988"/>
          </a:xfrm>
        </p:spPr>
        <p:txBody>
          <a:bodyPr/>
          <a:lstStyle/>
          <a:p>
            <a:pPr eaLnBrk="1" hangingPunct="1"/>
            <a:r>
              <a:rPr lang="en-US" sz="3300" smtClean="0"/>
              <a:t>Need intra-finger features. Forest algorithm directly applies, just limit choice of data in pairs. </a:t>
            </a:r>
          </a:p>
          <a:p>
            <a:pPr eaLnBrk="1" hangingPunct="1"/>
            <a:endParaRPr lang="en-US" sz="3300" smtClean="0"/>
          </a:p>
          <a:p>
            <a:pPr eaLnBrk="1" hangingPunct="1"/>
            <a:r>
              <a:rPr lang="en-US" sz="3300" smtClean="0"/>
              <a:t>Can also allow some local feature pairing, resulting in  d&gt;0. </a:t>
            </a:r>
          </a:p>
        </p:txBody>
      </p:sp>
      <p:pic>
        <p:nvPicPr>
          <p:cNvPr id="171012" name="Picture 4"/>
          <p:cNvPicPr>
            <a:picLocks noChangeAspect="1" noChangeArrowheads="1"/>
          </p:cNvPicPr>
          <p:nvPr/>
        </p:nvPicPr>
        <p:blipFill>
          <a:blip r:embed="rId2"/>
          <a:srcRect l="5939" r="12416" b="23077"/>
          <a:stretch>
            <a:fillRect/>
          </a:stretch>
        </p:blipFill>
        <p:spPr bwMode="auto">
          <a:xfrm>
            <a:off x="4502150" y="1077913"/>
            <a:ext cx="4435475" cy="2420937"/>
          </a:xfrm>
          <a:prstGeom prst="rect">
            <a:avLst/>
          </a:prstGeom>
          <a:noFill/>
          <a:ln w="9525">
            <a:noFill/>
            <a:round/>
            <a:headEnd/>
            <a:tailEnd/>
          </a:ln>
        </p:spPr>
      </p:pic>
      <p:pic>
        <p:nvPicPr>
          <p:cNvPr id="171013" name="Picture 4" descr="a090_13_one_and_cross-crop.jpg"/>
          <p:cNvPicPr>
            <a:picLocks noChangeAspect="1"/>
          </p:cNvPicPr>
          <p:nvPr/>
        </p:nvPicPr>
        <p:blipFill>
          <a:blip r:embed="rId3"/>
          <a:srcRect/>
          <a:stretch>
            <a:fillRect/>
          </a:stretch>
        </p:blipFill>
        <p:spPr bwMode="auto">
          <a:xfrm>
            <a:off x="5470525" y="4087813"/>
            <a:ext cx="3121025" cy="2608262"/>
          </a:xfrm>
          <a:prstGeom prst="rect">
            <a:avLst/>
          </a:prstGeom>
          <a:noFill/>
          <a:ln w="28575">
            <a:solidFill>
              <a:schemeClr val="tx1"/>
            </a:solidFill>
            <a:prstDash val="dash"/>
            <a:round/>
            <a:headEnd/>
            <a:tailEnd/>
          </a:ln>
        </p:spPr>
      </p:pic>
    </p:spTree>
  </p:cSld>
  <p:clrMapOvr>
    <a:masterClrMapping/>
  </p:clrMapOvr>
  <p:transition advTm="16720"/>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4" name="Rectangle 1"/>
          <p:cNvSpPr>
            <a:spLocks noGrp="1" noChangeArrowheads="1"/>
          </p:cNvSpPr>
          <p:nvPr>
            <p:ph type="title"/>
          </p:nvPr>
        </p:nvSpPr>
        <p:spPr>
          <a:xfrm>
            <a:off x="457200" y="-552450"/>
            <a:ext cx="8226425" cy="1060450"/>
          </a:xfrm>
        </p:spPr>
        <p:txBody>
          <a:bodyPr/>
          <a:lstStyle/>
          <a:p>
            <a:pPr eaLnBrk="1" hangingPunct="1">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900"/>
              <a:t>Proof of 2-</a:t>
            </a:r>
            <a:r>
              <a:rPr lang="en-US" sz="2900" i="1"/>
              <a:t>0 id</a:t>
            </a:r>
            <a:r>
              <a:rPr lang="en-US" sz="2900"/>
              <a:t>-privacy</a:t>
            </a:r>
          </a:p>
        </p:txBody>
      </p:sp>
      <p:sp>
        <p:nvSpPr>
          <p:cNvPr id="172035" name="Rectangle 2"/>
          <p:cNvSpPr>
            <a:spLocks noGrp="1" noChangeArrowheads="1"/>
          </p:cNvSpPr>
          <p:nvPr>
            <p:ph idx="1"/>
          </p:nvPr>
        </p:nvSpPr>
        <p:spPr>
          <a:xfrm>
            <a:off x="457200" y="525463"/>
            <a:ext cx="8226425" cy="4525962"/>
          </a:xfrm>
        </p:spPr>
        <p:txBody>
          <a:bodyPr/>
          <a:lstStyle/>
          <a:p>
            <a:pPr marL="158750" indent="-158750" eaLnBrk="1" hangingPunct="1">
              <a:buFont typeface="Wingdings" charset="2"/>
              <a:buNone/>
              <a:tabLst>
                <a:tab pos="722313" algn="l"/>
                <a:tab pos="1136650" algn="l"/>
                <a:tab pos="1550988" algn="l"/>
                <a:tab pos="1966913" algn="l"/>
                <a:tab pos="2381250" algn="l"/>
                <a:tab pos="2795588" algn="l"/>
                <a:tab pos="3209925" algn="l"/>
                <a:tab pos="3625850" algn="l"/>
                <a:tab pos="4040188" algn="l"/>
                <a:tab pos="4454525" algn="l"/>
                <a:tab pos="4868863" algn="l"/>
                <a:tab pos="5284788" algn="l"/>
                <a:tab pos="5699125" algn="l"/>
                <a:tab pos="6113463" algn="l"/>
                <a:tab pos="6527800" algn="l"/>
                <a:tab pos="6943725" algn="l"/>
                <a:tab pos="7358063" algn="l"/>
                <a:tab pos="7772400" algn="l"/>
                <a:tab pos="8186738" algn="l"/>
                <a:tab pos="8602663" algn="l"/>
              </a:tabLst>
            </a:pPr>
            <a:r>
              <a:rPr lang="en-US" sz="2200" b="1" i="1" smtClean="0"/>
              <a:t>Assumptions</a:t>
            </a:r>
            <a:r>
              <a:rPr lang="en-US" sz="2200" b="1" i="1"/>
              <a:t>: </a:t>
            </a:r>
          </a:p>
          <a:p>
            <a:pPr marL="669925" lvl="1" indent="-309563" eaLnBrk="1" hangingPunct="1">
              <a:buFont typeface="Times New Roman" charset="0"/>
              <a:buChar char="–"/>
              <a:tabLst>
                <a:tab pos="722313" algn="l"/>
                <a:tab pos="1136650" algn="l"/>
                <a:tab pos="1550988" algn="l"/>
                <a:tab pos="1966913" algn="l"/>
                <a:tab pos="2381250" algn="l"/>
                <a:tab pos="2795588" algn="l"/>
                <a:tab pos="3209925" algn="l"/>
                <a:tab pos="3625850" algn="l"/>
                <a:tab pos="4040188" algn="l"/>
                <a:tab pos="4454525" algn="l"/>
                <a:tab pos="4868863" algn="l"/>
                <a:tab pos="5284788" algn="l"/>
                <a:tab pos="5699125" algn="l"/>
                <a:tab pos="6113463" algn="l"/>
                <a:tab pos="6527800" algn="l"/>
                <a:tab pos="6943725" algn="l"/>
                <a:tab pos="7358063" algn="l"/>
                <a:tab pos="7772400" algn="l"/>
                <a:tab pos="8186738" algn="l"/>
                <a:tab pos="8602663" algn="l"/>
              </a:tabLst>
            </a:pPr>
            <a:r>
              <a:rPr lang="en-US" sz="2200" i="1"/>
              <a:t>Let items in input = single fingers </a:t>
            </a:r>
            <a:r>
              <a:rPr lang="en-US" sz="2200" i="1" smtClean="0"/>
              <a:t>(e.g. latents </a:t>
            </a:r>
            <a:r>
              <a:rPr lang="en-US" sz="2200" i="1"/>
              <a:t>!!)</a:t>
            </a:r>
          </a:p>
          <a:p>
            <a:pPr marL="669925" lvl="1" indent="-309563" eaLnBrk="1" hangingPunct="1">
              <a:buFont typeface="Times New Roman" charset="0"/>
              <a:buChar char="–"/>
              <a:tabLst>
                <a:tab pos="722313" algn="l"/>
                <a:tab pos="1136650" algn="l"/>
                <a:tab pos="1550988" algn="l"/>
                <a:tab pos="1966913" algn="l"/>
                <a:tab pos="2381250" algn="l"/>
                <a:tab pos="2795588" algn="l"/>
                <a:tab pos="3209925" algn="l"/>
                <a:tab pos="3625850" algn="l"/>
                <a:tab pos="4040188" algn="l"/>
                <a:tab pos="4454525" algn="l"/>
                <a:tab pos="4868863" algn="l"/>
                <a:tab pos="5284788" algn="l"/>
                <a:tab pos="5699125" algn="l"/>
                <a:tab pos="6113463" algn="l"/>
                <a:tab pos="6527800" algn="l"/>
                <a:tab pos="6943725" algn="l"/>
                <a:tab pos="7358063" algn="l"/>
                <a:tab pos="7772400" algn="l"/>
                <a:tab pos="8186738" algn="l"/>
                <a:tab pos="8602663" algn="l"/>
              </a:tabLst>
            </a:pPr>
            <a:r>
              <a:rPr lang="en-US" sz="2200" i="1"/>
              <a:t>Store the data in cross-finger representation in </a:t>
            </a:r>
            <a:r>
              <a:rPr lang="en-US" sz="2200" i="1" smtClean="0"/>
              <a:t>database</a:t>
            </a:r>
          </a:p>
          <a:p>
            <a:pPr marL="669925" lvl="1" indent="-309563" eaLnBrk="1" hangingPunct="1">
              <a:buFont typeface="Times New Roman" charset="0"/>
              <a:buChar char="–"/>
              <a:tabLst>
                <a:tab pos="722313" algn="l"/>
                <a:tab pos="1136650" algn="l"/>
                <a:tab pos="1550988" algn="l"/>
                <a:tab pos="1966913" algn="l"/>
                <a:tab pos="2381250" algn="l"/>
                <a:tab pos="2795588" algn="l"/>
                <a:tab pos="3209925" algn="l"/>
                <a:tab pos="3625850" algn="l"/>
                <a:tab pos="4040188" algn="l"/>
                <a:tab pos="4454525" algn="l"/>
                <a:tab pos="4868863" algn="l"/>
                <a:tab pos="5284788" algn="l"/>
                <a:tab pos="5699125" algn="l"/>
                <a:tab pos="6113463" algn="l"/>
                <a:tab pos="6527800" algn="l"/>
                <a:tab pos="6943725" algn="l"/>
                <a:tab pos="7358063" algn="l"/>
                <a:tab pos="7772400" algn="l"/>
                <a:tab pos="8186738" algn="l"/>
                <a:tab pos="8602663" algn="l"/>
              </a:tabLst>
            </a:pPr>
            <a:r>
              <a:rPr lang="en-US" sz="2200" i="1" smtClean="0"/>
              <a:t>Individual features per finger are not-distinguishing, e.g. a generic minutiae. </a:t>
            </a:r>
          </a:p>
          <a:p>
            <a:pPr marL="158750" indent="-158750" eaLnBrk="1" hangingPunct="1">
              <a:buFont typeface="Wingdings" charset="2"/>
              <a:buNone/>
              <a:tabLst>
                <a:tab pos="722313" algn="l"/>
                <a:tab pos="1136650" algn="l"/>
                <a:tab pos="1550988" algn="l"/>
                <a:tab pos="1966913" algn="l"/>
                <a:tab pos="2381250" algn="l"/>
                <a:tab pos="2795588" algn="l"/>
                <a:tab pos="3209925" algn="l"/>
                <a:tab pos="3625850" algn="l"/>
                <a:tab pos="4040188" algn="l"/>
                <a:tab pos="4454525" algn="l"/>
                <a:tab pos="4868863" algn="l"/>
                <a:tab pos="5284788" algn="l"/>
                <a:tab pos="5699125" algn="l"/>
                <a:tab pos="6113463" algn="l"/>
                <a:tab pos="6527800" algn="l"/>
                <a:tab pos="6943725" algn="l"/>
                <a:tab pos="7358063" algn="l"/>
                <a:tab pos="7772400" algn="l"/>
                <a:tab pos="8186738" algn="l"/>
                <a:tab pos="8602663" algn="l"/>
              </a:tabLst>
            </a:pPr>
            <a:r>
              <a:rPr lang="en-US" sz="2200" b="1" i="1"/>
              <a:t>Property 1: No recognition from single finger input</a:t>
            </a:r>
          </a:p>
          <a:p>
            <a:pPr marL="669925" lvl="1" indent="-309563" eaLnBrk="1" hangingPunct="1">
              <a:buFont typeface="Times New Roman" charset="0"/>
              <a:buChar char="–"/>
              <a:tabLst>
                <a:tab pos="722313" algn="l"/>
                <a:tab pos="1136650" algn="l"/>
                <a:tab pos="1550988" algn="l"/>
                <a:tab pos="1966913" algn="l"/>
                <a:tab pos="2381250" algn="l"/>
                <a:tab pos="2795588" algn="l"/>
                <a:tab pos="3209925" algn="l"/>
                <a:tab pos="3625850" algn="l"/>
                <a:tab pos="4040188" algn="l"/>
                <a:tab pos="4454525" algn="l"/>
                <a:tab pos="4868863" algn="l"/>
                <a:tab pos="5284788" algn="l"/>
                <a:tab pos="5699125" algn="l"/>
                <a:tab pos="6113463" algn="l"/>
                <a:tab pos="6527800" algn="l"/>
                <a:tab pos="6943725" algn="l"/>
                <a:tab pos="7358063" algn="l"/>
                <a:tab pos="7772400" algn="l"/>
                <a:tab pos="8186738" algn="l"/>
                <a:tab pos="8602663" algn="l"/>
              </a:tabLst>
            </a:pPr>
            <a:r>
              <a:rPr lang="en-US" sz="2200" i="1"/>
              <a:t>Impossible to generate significant fraction of matching pairs</a:t>
            </a:r>
          </a:p>
          <a:p>
            <a:pPr marL="669925" lvl="1" indent="-309563" eaLnBrk="1" hangingPunct="1">
              <a:buFont typeface="Times New Roman" charset="0"/>
              <a:buChar char="–"/>
              <a:tabLst>
                <a:tab pos="722313" algn="l"/>
                <a:tab pos="1136650" algn="l"/>
                <a:tab pos="1550988" algn="l"/>
                <a:tab pos="1966913" algn="l"/>
                <a:tab pos="2381250" algn="l"/>
                <a:tab pos="2795588" algn="l"/>
                <a:tab pos="3209925" algn="l"/>
                <a:tab pos="3625850" algn="l"/>
                <a:tab pos="4040188" algn="l"/>
                <a:tab pos="4454525" algn="l"/>
                <a:tab pos="4868863" algn="l"/>
                <a:tab pos="5284788" algn="l"/>
                <a:tab pos="5699125" algn="l"/>
                <a:tab pos="6113463" algn="l"/>
                <a:tab pos="6527800" algn="l"/>
                <a:tab pos="6943725" algn="l"/>
                <a:tab pos="7358063" algn="l"/>
                <a:tab pos="7772400" algn="l"/>
                <a:tab pos="8186738" algn="l"/>
                <a:tab pos="8602663" algn="l"/>
              </a:tabLst>
            </a:pPr>
            <a:r>
              <a:rPr lang="en-US" sz="2200" i="1"/>
              <a:t>Adversary could generate random pairs but probability of matching would be chance</a:t>
            </a:r>
          </a:p>
          <a:p>
            <a:pPr marL="158750" indent="-158750" eaLnBrk="1" hangingPunct="1">
              <a:buFont typeface="Wingdings" charset="2"/>
              <a:buNone/>
              <a:tabLst>
                <a:tab pos="722313" algn="l"/>
                <a:tab pos="1136650" algn="l"/>
                <a:tab pos="1550988" algn="l"/>
                <a:tab pos="1966913" algn="l"/>
                <a:tab pos="2381250" algn="l"/>
                <a:tab pos="2795588" algn="l"/>
                <a:tab pos="3209925" algn="l"/>
                <a:tab pos="3625850" algn="l"/>
                <a:tab pos="4040188" algn="l"/>
                <a:tab pos="4454525" algn="l"/>
                <a:tab pos="4868863" algn="l"/>
                <a:tab pos="5284788" algn="l"/>
                <a:tab pos="5699125" algn="l"/>
                <a:tab pos="6113463" algn="l"/>
                <a:tab pos="6527800" algn="l"/>
                <a:tab pos="6943725" algn="l"/>
                <a:tab pos="7358063" algn="l"/>
                <a:tab pos="7772400" algn="l"/>
                <a:tab pos="8186738" algn="l"/>
                <a:tab pos="8602663" algn="l"/>
              </a:tabLst>
            </a:pPr>
            <a:r>
              <a:rPr lang="en-US" sz="2200" b="1" i="1"/>
              <a:t>Property 2: 2 or more input fingerprints, matches above random chance</a:t>
            </a:r>
          </a:p>
          <a:p>
            <a:pPr marL="669925" lvl="1" indent="-309563" eaLnBrk="1" hangingPunct="1">
              <a:buFont typeface="Times New Roman" charset="0"/>
              <a:buChar char="–"/>
              <a:tabLst>
                <a:tab pos="722313" algn="l"/>
                <a:tab pos="1136650" algn="l"/>
                <a:tab pos="1550988" algn="l"/>
                <a:tab pos="1966913" algn="l"/>
                <a:tab pos="2381250" algn="l"/>
                <a:tab pos="2795588" algn="l"/>
                <a:tab pos="3209925" algn="l"/>
                <a:tab pos="3625850" algn="l"/>
                <a:tab pos="4040188" algn="l"/>
                <a:tab pos="4454525" algn="l"/>
                <a:tab pos="4868863" algn="l"/>
                <a:tab pos="5284788" algn="l"/>
                <a:tab pos="5699125" algn="l"/>
                <a:tab pos="6113463" algn="l"/>
                <a:tab pos="6527800" algn="l"/>
                <a:tab pos="6943725" algn="l"/>
                <a:tab pos="7358063" algn="l"/>
                <a:tab pos="7772400" algn="l"/>
                <a:tab pos="8186738" algn="l"/>
                <a:tab pos="8602663" algn="l"/>
              </a:tabLst>
            </a:pPr>
            <a:r>
              <a:rPr lang="en-US" sz="2200" i="1"/>
              <a:t>If input is from slap image with more than 2 fingers, then valid cross-finger features will be formed. Because there is data overlap, the pair matching will be better than random resulting in P(R) better than random chance. </a:t>
            </a:r>
            <a:endParaRPr lang="en-US" sz="2200" i="1" smtClean="0"/>
          </a:p>
          <a:p>
            <a:pPr marL="158750" indent="-158750" eaLnBrk="1" hangingPunct="1">
              <a:buFont typeface="Wingdings" charset="2"/>
              <a:buNone/>
              <a:tabLst>
                <a:tab pos="722313" algn="l"/>
                <a:tab pos="1136650" algn="l"/>
                <a:tab pos="1550988" algn="l"/>
                <a:tab pos="1966913" algn="l"/>
                <a:tab pos="2381250" algn="l"/>
                <a:tab pos="2795588" algn="l"/>
                <a:tab pos="3209925" algn="l"/>
                <a:tab pos="3625850" algn="l"/>
                <a:tab pos="4040188" algn="l"/>
                <a:tab pos="4454525" algn="l"/>
                <a:tab pos="4868863" algn="l"/>
                <a:tab pos="5284788" algn="l"/>
                <a:tab pos="5699125" algn="l"/>
                <a:tab pos="6113463" algn="l"/>
                <a:tab pos="6527800" algn="l"/>
                <a:tab pos="6943725" algn="l"/>
                <a:tab pos="7358063" algn="l"/>
                <a:tab pos="7772400" algn="l"/>
                <a:tab pos="8186738" algn="l"/>
                <a:tab pos="8602663" algn="l"/>
              </a:tabLst>
            </a:pPr>
            <a:r>
              <a:rPr lang="en-US" sz="2200" b="1" i="1" smtClean="0"/>
              <a:t>Inter-item matching can </a:t>
            </a:r>
            <a:r>
              <a:rPr lang="en-US" sz="2200" b="1" i="1"/>
              <a:t>be easily extended to</a:t>
            </a:r>
            <a:r>
              <a:rPr lang="en-US" sz="2200" b="1" i="1" smtClean="0"/>
              <a:t> i &gt;2  id</a:t>
            </a:r>
            <a:r>
              <a:rPr lang="en-US" sz="2200" b="1" i="1"/>
              <a:t>-</a:t>
            </a:r>
            <a:r>
              <a:rPr lang="en-US" sz="2200" b="1"/>
              <a:t>privacy</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idx="1"/>
          </p:nvPr>
        </p:nvSpPr>
        <p:spPr>
          <a:xfrm>
            <a:off x="414338" y="3981450"/>
            <a:ext cx="8582025" cy="1866900"/>
          </a:xfrm>
        </p:spPr>
        <p:txBody>
          <a:bodyPr/>
          <a:lstStyle/>
          <a:p>
            <a:pPr marL="620650" indent="-619209" defTabSz="462088" eaLnBrk="1" hangingPunct="1">
              <a:spcBef>
                <a:spcPts val="0"/>
              </a:spcBef>
              <a:buFont typeface="Wingdings" charset="2"/>
              <a:buNone/>
              <a:tabLst>
                <a:tab pos="360005" algn="l"/>
                <a:tab pos="722891" algn="l"/>
                <a:tab pos="1137617" algn="l"/>
                <a:tab pos="1552343" algn="l"/>
                <a:tab pos="1967069" algn="l"/>
                <a:tab pos="2381795" algn="l"/>
                <a:tab pos="2796521" algn="l"/>
                <a:tab pos="3211247" algn="l"/>
                <a:tab pos="3625974" algn="l"/>
                <a:tab pos="4040700" algn="l"/>
                <a:tab pos="4455426" algn="l"/>
                <a:tab pos="4870152" algn="l"/>
                <a:tab pos="5284878" algn="l"/>
                <a:tab pos="5699604" algn="l"/>
                <a:tab pos="6114330" algn="l"/>
                <a:tab pos="6529056" algn="l"/>
                <a:tab pos="6943782" algn="l"/>
                <a:tab pos="7358509" algn="l"/>
                <a:tab pos="7773235" algn="l"/>
                <a:tab pos="8187961" algn="l"/>
                <a:tab pos="8602687" algn="l"/>
              </a:tabLst>
              <a:defRPr/>
            </a:pPr>
            <a:r>
              <a:rPr lang="en-US" sz="2500" dirty="0">
                <a:ea typeface="+mn-ea"/>
                <a:cs typeface="+mn-cs"/>
              </a:rPr>
              <a:t>Dependence on quality</a:t>
            </a:r>
          </a:p>
          <a:p>
            <a:pPr marL="721451" lvl="1" indent="-470887" defTabSz="462088" eaLnBrk="1" hangingPunct="1">
              <a:spcBef>
                <a:spcPts val="0"/>
              </a:spcBef>
              <a:buFont typeface="Times New Roman" charset="0"/>
              <a:buChar char="–"/>
              <a:tabLst>
                <a:tab pos="620650" algn="l"/>
                <a:tab pos="722891" algn="l"/>
                <a:tab pos="1137617" algn="l"/>
                <a:tab pos="1552343" algn="l"/>
                <a:tab pos="1967069" algn="l"/>
                <a:tab pos="2381795" algn="l"/>
                <a:tab pos="2796521" algn="l"/>
                <a:tab pos="3211247" algn="l"/>
                <a:tab pos="3625974" algn="l"/>
                <a:tab pos="4040700" algn="l"/>
                <a:tab pos="4455426" algn="l"/>
                <a:tab pos="4870152" algn="l"/>
                <a:tab pos="5284878" algn="l"/>
                <a:tab pos="5699604" algn="l"/>
                <a:tab pos="6114330" algn="l"/>
                <a:tab pos="6529056" algn="l"/>
                <a:tab pos="6943782" algn="l"/>
                <a:tab pos="7358509" algn="l"/>
                <a:tab pos="7773235" algn="l"/>
                <a:tab pos="8187961" algn="l"/>
                <a:tab pos="8602687" algn="l"/>
              </a:tabLst>
              <a:defRPr/>
            </a:pPr>
            <a:r>
              <a:rPr lang="en-US" sz="2200" dirty="0"/>
              <a:t>Recognition rate increases with better quality images (image quality measured with </a:t>
            </a:r>
            <a:r>
              <a:rPr lang="en-US" sz="2200" dirty="0" err="1"/>
              <a:t>NISTQ</a:t>
            </a:r>
            <a:r>
              <a:rPr lang="en-US" sz="2200" dirty="0"/>
              <a:t> algorithm)</a:t>
            </a:r>
          </a:p>
          <a:p>
            <a:pPr marL="620650" indent="-619209" defTabSz="462088" eaLnBrk="1" hangingPunct="1">
              <a:spcBef>
                <a:spcPts val="0"/>
              </a:spcBef>
              <a:buFont typeface="Wingdings" charset="2"/>
              <a:buNone/>
              <a:tabLst>
                <a:tab pos="620650" algn="l"/>
                <a:tab pos="722891" algn="l"/>
                <a:tab pos="1137617" algn="l"/>
                <a:tab pos="1552343" algn="l"/>
                <a:tab pos="1967069" algn="l"/>
                <a:tab pos="2381795" algn="l"/>
                <a:tab pos="2796521" algn="l"/>
                <a:tab pos="3211247" algn="l"/>
                <a:tab pos="3625974" algn="l"/>
                <a:tab pos="4040700" algn="l"/>
                <a:tab pos="4455426" algn="l"/>
                <a:tab pos="4870152" algn="l"/>
                <a:tab pos="5284878" algn="l"/>
                <a:tab pos="5699604" algn="l"/>
                <a:tab pos="6114330" algn="l"/>
                <a:tab pos="6529056" algn="l"/>
                <a:tab pos="6943782" algn="l"/>
                <a:tab pos="7358509" algn="l"/>
                <a:tab pos="7773235" algn="l"/>
                <a:tab pos="8187961" algn="l"/>
                <a:tab pos="8602687" algn="l"/>
              </a:tabLst>
              <a:defRPr/>
            </a:pPr>
            <a:r>
              <a:rPr lang="en-US" sz="2500" dirty="0">
                <a:ea typeface="+mn-ea"/>
                <a:cs typeface="+mn-cs"/>
              </a:rPr>
              <a:t>Reducing False</a:t>
            </a:r>
            <a:r>
              <a:rPr lang="en-US" sz="2500" dirty="0" smtClean="0">
                <a:ea typeface="+mn-ea"/>
                <a:cs typeface="+mn-cs"/>
              </a:rPr>
              <a:t> Rejects</a:t>
            </a:r>
          </a:p>
          <a:p>
            <a:pPr marL="721451" lvl="1" indent="-460807" defTabSz="462088" eaLnBrk="1" hangingPunct="1">
              <a:spcBef>
                <a:spcPts val="0"/>
              </a:spcBef>
              <a:buFont typeface="Times New Roman" charset="0"/>
              <a:buChar char="–"/>
              <a:tabLst>
                <a:tab pos="620650" algn="l"/>
                <a:tab pos="722891" algn="l"/>
                <a:tab pos="1137617" algn="l"/>
                <a:tab pos="1552343" algn="l"/>
                <a:tab pos="1967069" algn="l"/>
                <a:tab pos="2381795" algn="l"/>
                <a:tab pos="2796521" algn="l"/>
                <a:tab pos="3211247" algn="l"/>
                <a:tab pos="3625974" algn="l"/>
                <a:tab pos="4040700" algn="l"/>
                <a:tab pos="4455426" algn="l"/>
                <a:tab pos="4870152" algn="l"/>
                <a:tab pos="5284878" algn="l"/>
                <a:tab pos="5699604" algn="l"/>
                <a:tab pos="6114330" algn="l"/>
                <a:tab pos="6529056" algn="l"/>
                <a:tab pos="6943782" algn="l"/>
                <a:tab pos="7358509" algn="l"/>
                <a:tab pos="7773235" algn="l"/>
                <a:tab pos="8187961" algn="l"/>
                <a:tab pos="8602687" algn="l"/>
              </a:tabLst>
              <a:defRPr/>
            </a:pPr>
            <a:r>
              <a:rPr lang="en-US" sz="2200" dirty="0"/>
              <a:t>Adding local features</a:t>
            </a:r>
            <a:r>
              <a:rPr lang="en-US" sz="2200" dirty="0" smtClean="0"/>
              <a:t>  improves accuracy but </a:t>
            </a:r>
            <a:r>
              <a:rPr lang="en-US" sz="2200" dirty="0"/>
              <a:t>increases the probability of matching with </a:t>
            </a:r>
            <a:r>
              <a:rPr lang="en-US" sz="2200" dirty="0" err="1" smtClean="0"/>
              <a:t>latents</a:t>
            </a:r>
            <a:r>
              <a:rPr lang="en-US" sz="2200" dirty="0" smtClean="0"/>
              <a:t>, yielding (2,.04)-privacy</a:t>
            </a:r>
          </a:p>
          <a:p>
            <a:pPr marL="620650" indent="-619209" defTabSz="462088" eaLnBrk="1" hangingPunct="1">
              <a:spcBef>
                <a:spcPts val="0"/>
              </a:spcBef>
              <a:buFont typeface="Wingdings" charset="2"/>
              <a:buNone/>
              <a:tabLst>
                <a:tab pos="620650" algn="l"/>
                <a:tab pos="722891" algn="l"/>
                <a:tab pos="1137617" algn="l"/>
                <a:tab pos="1552343" algn="l"/>
                <a:tab pos="1967069" algn="l"/>
                <a:tab pos="2381795" algn="l"/>
                <a:tab pos="2796521" algn="l"/>
                <a:tab pos="3211247" algn="l"/>
                <a:tab pos="3625974" algn="l"/>
                <a:tab pos="4040700" algn="l"/>
                <a:tab pos="4455426" algn="l"/>
                <a:tab pos="4870152" algn="l"/>
                <a:tab pos="5284878" algn="l"/>
                <a:tab pos="5699604" algn="l"/>
                <a:tab pos="6114330" algn="l"/>
                <a:tab pos="6529056" algn="l"/>
                <a:tab pos="6943782" algn="l"/>
                <a:tab pos="7358509" algn="l"/>
                <a:tab pos="7773235" algn="l"/>
                <a:tab pos="8187961" algn="l"/>
                <a:tab pos="8602687" algn="l"/>
              </a:tabLst>
              <a:defRPr/>
            </a:pPr>
            <a:r>
              <a:rPr lang="en-US" sz="2500" dirty="0" smtClean="0">
                <a:ea typeface="+mn-ea"/>
                <a:cs typeface="+mn-cs"/>
              </a:rPr>
              <a:t>False rejects can be improved with higher quality prints</a:t>
            </a:r>
            <a:endParaRPr lang="en-US" sz="2500" dirty="0">
              <a:ea typeface="+mn-ea"/>
              <a:cs typeface="+mn-cs"/>
            </a:endParaRPr>
          </a:p>
        </p:txBody>
      </p:sp>
      <p:pic>
        <p:nvPicPr>
          <p:cNvPr id="174083" name="Picture 5"/>
          <p:cNvPicPr>
            <a:picLocks noChangeAspect="1" noChangeArrowheads="1"/>
          </p:cNvPicPr>
          <p:nvPr/>
        </p:nvPicPr>
        <p:blipFill>
          <a:blip r:embed="rId3"/>
          <a:srcRect t="8163"/>
          <a:stretch>
            <a:fillRect/>
          </a:stretch>
        </p:blipFill>
        <p:spPr bwMode="auto">
          <a:xfrm>
            <a:off x="1600200" y="182563"/>
            <a:ext cx="6081713" cy="3798887"/>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6130" name="Rectangle 1"/>
          <p:cNvSpPr>
            <a:spLocks noGrp="1" noChangeArrowheads="1"/>
          </p:cNvSpPr>
          <p:nvPr>
            <p:ph type="title"/>
          </p:nvPr>
        </p:nvSpPr>
        <p:spPr>
          <a:xfrm>
            <a:off x="493713" y="0"/>
            <a:ext cx="8226425" cy="1062038"/>
          </a:xfrm>
        </p:spPr>
        <p:txBody>
          <a:bodyPr/>
          <a:lstStyle/>
          <a:p>
            <a:pPr eaLnBrk="1" hangingPunct="1">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4000" smtClean="0"/>
              <a:t>Conclusions</a:t>
            </a:r>
          </a:p>
        </p:txBody>
      </p:sp>
      <p:sp>
        <p:nvSpPr>
          <p:cNvPr id="37890" name="Rectangle 2"/>
          <p:cNvSpPr>
            <a:spLocks noGrp="1" noChangeArrowheads="1"/>
          </p:cNvSpPr>
          <p:nvPr>
            <p:ph idx="1"/>
          </p:nvPr>
        </p:nvSpPr>
        <p:spPr>
          <a:xfrm>
            <a:off x="355600" y="939800"/>
            <a:ext cx="8788400" cy="3995738"/>
          </a:xfrm>
        </p:spPr>
        <p:txBody>
          <a:bodyPr/>
          <a:lstStyle/>
          <a:p>
            <a:pPr marL="360005" indent="-360005" defTabSz="462088" eaLnBrk="1" hangingPunct="1">
              <a:spcBef>
                <a:spcPts val="1089"/>
              </a:spcBef>
              <a:buFont typeface="Times New Roman" charset="0"/>
              <a:buChar char="•"/>
              <a:tabLst>
                <a:tab pos="260644" algn="l"/>
                <a:tab pos="722891" algn="l"/>
                <a:tab pos="1137617" algn="l"/>
                <a:tab pos="1552343" algn="l"/>
                <a:tab pos="1967069" algn="l"/>
                <a:tab pos="2381795" algn="l"/>
                <a:tab pos="2796521" algn="l"/>
                <a:tab pos="3211247" algn="l"/>
                <a:tab pos="3625974" algn="l"/>
                <a:tab pos="4040700" algn="l"/>
                <a:tab pos="4455426" algn="l"/>
                <a:tab pos="4870152" algn="l"/>
                <a:tab pos="5284878" algn="l"/>
                <a:tab pos="5699604" algn="l"/>
                <a:tab pos="6114330" algn="l"/>
                <a:tab pos="6529056" algn="l"/>
                <a:tab pos="6943782" algn="l"/>
                <a:tab pos="7358509" algn="l"/>
                <a:tab pos="7773235" algn="l"/>
                <a:tab pos="8187961" algn="l"/>
                <a:tab pos="8602687" algn="l"/>
              </a:tabLst>
              <a:defRPr/>
            </a:pPr>
            <a:r>
              <a:rPr lang="en-US" sz="2900" dirty="0" smtClean="0">
                <a:ea typeface="+mn-ea"/>
                <a:cs typeface="+mn-cs"/>
              </a:rPr>
              <a:t>Definition of id-privacy on which other can build</a:t>
            </a:r>
          </a:p>
          <a:p>
            <a:pPr marL="360005" indent="-360005" defTabSz="462088" eaLnBrk="1" hangingPunct="1">
              <a:spcBef>
                <a:spcPts val="1089"/>
              </a:spcBef>
              <a:buFont typeface="Times New Roman" charset="0"/>
              <a:buChar char="•"/>
              <a:tabLst>
                <a:tab pos="260644" algn="l"/>
                <a:tab pos="722891" algn="l"/>
                <a:tab pos="1137617" algn="l"/>
                <a:tab pos="1552343" algn="l"/>
                <a:tab pos="1967069" algn="l"/>
                <a:tab pos="2381795" algn="l"/>
                <a:tab pos="2796521" algn="l"/>
                <a:tab pos="3211247" algn="l"/>
                <a:tab pos="3625974" algn="l"/>
                <a:tab pos="4040700" algn="l"/>
                <a:tab pos="4455426" algn="l"/>
                <a:tab pos="4870152" algn="l"/>
                <a:tab pos="5284878" algn="l"/>
                <a:tab pos="5699604" algn="l"/>
                <a:tab pos="6114330" algn="l"/>
                <a:tab pos="6529056" algn="l"/>
                <a:tab pos="6943782" algn="l"/>
                <a:tab pos="7358509" algn="l"/>
                <a:tab pos="7773235" algn="l"/>
                <a:tab pos="8187961" algn="l"/>
                <a:tab pos="8602687" algn="l"/>
              </a:tabLst>
              <a:defRPr/>
            </a:pPr>
            <a:r>
              <a:rPr lang="en-US" sz="2900" dirty="0" smtClean="0">
                <a:ea typeface="+mn-ea"/>
                <a:cs typeface="+mn-cs"/>
              </a:rPr>
              <a:t>Introduced inter-item matching as a solution and Forest Finger algorithm which applies to any inter-item matching problem, not just finger slaps. </a:t>
            </a:r>
          </a:p>
          <a:p>
            <a:pPr marL="360005" indent="-360005" defTabSz="462088" eaLnBrk="1" hangingPunct="1">
              <a:spcBef>
                <a:spcPts val="1089"/>
              </a:spcBef>
              <a:buFont typeface="Times New Roman" charset="0"/>
              <a:buChar char="•"/>
              <a:tabLst>
                <a:tab pos="260644" algn="l"/>
                <a:tab pos="722891" algn="l"/>
                <a:tab pos="1137617" algn="l"/>
                <a:tab pos="1552343" algn="l"/>
                <a:tab pos="1967069" algn="l"/>
                <a:tab pos="2381795" algn="l"/>
                <a:tab pos="2796521" algn="l"/>
                <a:tab pos="3211247" algn="l"/>
                <a:tab pos="3625974" algn="l"/>
                <a:tab pos="4040700" algn="l"/>
                <a:tab pos="4455426" algn="l"/>
                <a:tab pos="4870152" algn="l"/>
                <a:tab pos="5284878" algn="l"/>
                <a:tab pos="5699604" algn="l"/>
                <a:tab pos="6114330" algn="l"/>
                <a:tab pos="6529056" algn="l"/>
                <a:tab pos="6943782" algn="l"/>
                <a:tab pos="7358509" algn="l"/>
                <a:tab pos="7773235" algn="l"/>
                <a:tab pos="8187961" algn="l"/>
                <a:tab pos="8602687" algn="l"/>
              </a:tabLst>
              <a:defRPr/>
            </a:pPr>
            <a:r>
              <a:rPr lang="en-US" sz="2900" dirty="0" smtClean="0">
                <a:ea typeface="+mn-ea"/>
                <a:cs typeface="+mn-cs"/>
              </a:rPr>
              <a:t>First </a:t>
            </a:r>
            <a:r>
              <a:rPr lang="en-US" sz="2900" dirty="0">
                <a:ea typeface="+mn-ea"/>
                <a:cs typeface="+mn-cs"/>
              </a:rPr>
              <a:t>solution to one of the most pressing privacy problem in large scale biometrics systems: How to perform duplicate detection</a:t>
            </a:r>
            <a:r>
              <a:rPr lang="en-US" sz="2900" dirty="0" smtClean="0">
                <a:ea typeface="+mn-ea"/>
                <a:cs typeface="+mn-cs"/>
              </a:rPr>
              <a:t> while ensuring </a:t>
            </a:r>
            <a:r>
              <a:rPr lang="en-US" sz="2900" dirty="0">
                <a:ea typeface="+mn-ea"/>
                <a:cs typeface="+mn-cs"/>
              </a:rPr>
              <a:t>it cannot be abused for search with</a:t>
            </a:r>
            <a:r>
              <a:rPr lang="en-US" sz="2900" dirty="0" smtClean="0">
                <a:ea typeface="+mn-ea"/>
                <a:cs typeface="+mn-cs"/>
              </a:rPr>
              <a:t> </a:t>
            </a:r>
            <a:r>
              <a:rPr lang="en-US" sz="2900" dirty="0" err="1" smtClean="0">
                <a:ea typeface="+mn-ea"/>
                <a:cs typeface="+mn-cs"/>
              </a:rPr>
              <a:t>latents</a:t>
            </a:r>
            <a:r>
              <a:rPr lang="en-US" sz="2900" dirty="0" smtClean="0">
                <a:ea typeface="+mn-ea"/>
                <a:cs typeface="+mn-cs"/>
              </a:rPr>
              <a:t>.</a:t>
            </a:r>
          </a:p>
          <a:p>
            <a:pPr marL="360005" indent="-360005" defTabSz="462088" eaLnBrk="1" hangingPunct="1">
              <a:spcBef>
                <a:spcPts val="1089"/>
              </a:spcBef>
              <a:buFont typeface="Times New Roman" charset="0"/>
              <a:buChar char="•"/>
              <a:tabLst>
                <a:tab pos="260644" algn="l"/>
                <a:tab pos="722891" algn="l"/>
                <a:tab pos="1137617" algn="l"/>
                <a:tab pos="1552343" algn="l"/>
                <a:tab pos="1967069" algn="l"/>
                <a:tab pos="2381795" algn="l"/>
                <a:tab pos="2796521" algn="l"/>
                <a:tab pos="3211247" algn="l"/>
                <a:tab pos="3625974" algn="l"/>
                <a:tab pos="4040700" algn="l"/>
                <a:tab pos="4455426" algn="l"/>
                <a:tab pos="4870152" algn="l"/>
                <a:tab pos="5284878" algn="l"/>
                <a:tab pos="5699604" algn="l"/>
                <a:tab pos="6114330" algn="l"/>
                <a:tab pos="6529056" algn="l"/>
                <a:tab pos="6943782" algn="l"/>
                <a:tab pos="7358509" algn="l"/>
                <a:tab pos="7773235" algn="l"/>
                <a:tab pos="8187961" algn="l"/>
                <a:tab pos="8602687" algn="l"/>
              </a:tabLst>
              <a:defRPr/>
            </a:pPr>
            <a:r>
              <a:rPr lang="en-US" sz="2900" dirty="0" smtClean="0">
                <a:ea typeface="+mn-ea"/>
                <a:cs typeface="+mn-cs"/>
              </a:rPr>
              <a:t>Accuracy below the </a:t>
            </a:r>
            <a:r>
              <a:rPr lang="en-US" sz="2900" dirty="0">
                <a:ea typeface="+mn-ea"/>
                <a:cs typeface="+mn-cs"/>
              </a:rPr>
              <a:t>best </a:t>
            </a:r>
            <a:r>
              <a:rPr lang="en-US" sz="2900" dirty="0" smtClean="0">
                <a:ea typeface="+mn-ea"/>
                <a:cs typeface="+mn-cs"/>
              </a:rPr>
              <a:t>methods,  </a:t>
            </a:r>
            <a:r>
              <a:rPr lang="en-US" sz="2900" dirty="0">
                <a:ea typeface="+mn-ea"/>
                <a:cs typeface="+mn-cs"/>
              </a:rPr>
              <a:t>but</a:t>
            </a:r>
            <a:r>
              <a:rPr lang="en-US" sz="2900" dirty="0" smtClean="0">
                <a:ea typeface="+mn-ea"/>
                <a:cs typeface="+mn-cs"/>
              </a:rPr>
              <a:t> is </a:t>
            </a:r>
            <a:r>
              <a:rPr lang="en-US" sz="2900" dirty="0">
                <a:ea typeface="+mn-ea"/>
                <a:cs typeface="+mn-cs"/>
              </a:rPr>
              <a:t>a </a:t>
            </a:r>
            <a:r>
              <a:rPr lang="en-US" sz="2900" dirty="0" smtClean="0">
                <a:ea typeface="+mn-ea"/>
                <a:cs typeface="+mn-cs"/>
              </a:rPr>
              <a:t>start. performance </a:t>
            </a:r>
            <a:r>
              <a:rPr lang="en-US" sz="2900" dirty="0">
                <a:ea typeface="+mn-ea"/>
                <a:cs typeface="+mn-cs"/>
              </a:rPr>
              <a:t>can be improved with</a:t>
            </a:r>
            <a:r>
              <a:rPr lang="en-US" sz="2900" dirty="0" smtClean="0">
                <a:ea typeface="+mn-ea"/>
                <a:cs typeface="+mn-cs"/>
              </a:rPr>
              <a:t> discriminative features </a:t>
            </a:r>
            <a:r>
              <a:rPr lang="en-US" sz="2900" dirty="0">
                <a:ea typeface="+mn-ea"/>
                <a:cs typeface="+mn-cs"/>
              </a:rPr>
              <a:t>like</a:t>
            </a:r>
            <a:r>
              <a:rPr lang="en-US" sz="2900" dirty="0" smtClean="0">
                <a:ea typeface="+mn-ea"/>
                <a:cs typeface="+mn-cs"/>
              </a:rPr>
              <a:t> ridge-lines, </a:t>
            </a:r>
            <a:r>
              <a:rPr lang="en-US" sz="2900" dirty="0" err="1" smtClean="0">
                <a:ea typeface="+mn-ea"/>
                <a:cs typeface="+mn-cs"/>
              </a:rPr>
              <a:t>PCA</a:t>
            </a:r>
            <a:r>
              <a:rPr lang="en-US" sz="2900" dirty="0" smtClean="0">
                <a:ea typeface="+mn-ea"/>
                <a:cs typeface="+mn-cs"/>
              </a:rPr>
              <a:t>, </a:t>
            </a:r>
            <a:r>
              <a:rPr lang="en-US" sz="2900" dirty="0" err="1" smtClean="0">
                <a:ea typeface="+mn-ea"/>
                <a:cs typeface="+mn-cs"/>
              </a:rPr>
              <a:t>DCT</a:t>
            </a:r>
            <a:r>
              <a:rPr lang="en-US" sz="2900" dirty="0" smtClean="0">
                <a:ea typeface="+mn-ea"/>
                <a:cs typeface="+mn-cs"/>
              </a:rPr>
              <a:t> descriptors, or company </a:t>
            </a:r>
            <a:r>
              <a:rPr lang="en-US" sz="2900" dirty="0">
                <a:ea typeface="+mn-ea"/>
                <a:cs typeface="+mn-cs"/>
              </a:rPr>
              <a:t>proprietary </a:t>
            </a:r>
            <a:r>
              <a:rPr lang="en-US" sz="2900" dirty="0" smtClean="0">
                <a:ea typeface="+mn-ea"/>
                <a:cs typeface="+mn-cs"/>
              </a:rPr>
              <a:t>features. </a:t>
            </a:r>
          </a:p>
          <a:p>
            <a:pPr marL="620650" indent="-619209" defTabSz="462088" eaLnBrk="1" hangingPunct="1">
              <a:spcBef>
                <a:spcPts val="708"/>
              </a:spcBef>
              <a:tabLst>
                <a:tab pos="620650" algn="l"/>
                <a:tab pos="722891" algn="l"/>
                <a:tab pos="1137617" algn="l"/>
                <a:tab pos="1552343" algn="l"/>
                <a:tab pos="1967069" algn="l"/>
                <a:tab pos="2381795" algn="l"/>
                <a:tab pos="2796521" algn="l"/>
                <a:tab pos="3211247" algn="l"/>
                <a:tab pos="3625974" algn="l"/>
                <a:tab pos="4040700" algn="l"/>
                <a:tab pos="4455426" algn="l"/>
                <a:tab pos="4870152" algn="l"/>
                <a:tab pos="5284878" algn="l"/>
                <a:tab pos="5699604" algn="l"/>
                <a:tab pos="6114330" algn="l"/>
                <a:tab pos="6529056" algn="l"/>
                <a:tab pos="6943782" algn="l"/>
                <a:tab pos="7358509" algn="l"/>
                <a:tab pos="7773235" algn="l"/>
                <a:tab pos="8187961" algn="l"/>
                <a:tab pos="8602687" algn="l"/>
              </a:tabLst>
              <a:defRPr/>
            </a:pPr>
            <a:endParaRPr lang="en-US" sz="3300" dirty="0">
              <a:ea typeface="+mn-ea"/>
              <a:cs typeface="+mn-cs"/>
            </a:endParaRP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a:t>Outline</a:t>
            </a:r>
          </a:p>
        </p:txBody>
      </p:sp>
      <p:sp>
        <p:nvSpPr>
          <p:cNvPr id="178179" name="Rectangle 3"/>
          <p:cNvSpPr>
            <a:spLocks noGrp="1" noChangeArrowheads="1"/>
          </p:cNvSpPr>
          <p:nvPr>
            <p:ph type="body" idx="1"/>
          </p:nvPr>
        </p:nvSpPr>
        <p:spPr/>
        <p:txBody>
          <a:bodyPr/>
          <a:lstStyle/>
          <a:p>
            <a:pPr eaLnBrk="1" hangingPunct="1">
              <a:lnSpc>
                <a:spcPct val="90000"/>
              </a:lnSpc>
            </a:pPr>
            <a:r>
              <a:rPr lang="en-US">
                <a:solidFill>
                  <a:srgbClr val="99CCFF"/>
                </a:solidFill>
              </a:rPr>
              <a:t>Introduction/Background</a:t>
            </a:r>
          </a:p>
          <a:p>
            <a:pPr eaLnBrk="1" hangingPunct="1">
              <a:lnSpc>
                <a:spcPct val="90000"/>
              </a:lnSpc>
            </a:pPr>
            <a:r>
              <a:rPr lang="en-US">
                <a:solidFill>
                  <a:srgbClr val="99CCFF"/>
                </a:solidFill>
              </a:rPr>
              <a:t>Privacy Issues for biometrics</a:t>
            </a:r>
          </a:p>
          <a:p>
            <a:pPr eaLnBrk="1" hangingPunct="1">
              <a:lnSpc>
                <a:spcPct val="90000"/>
              </a:lnSpc>
            </a:pPr>
            <a:r>
              <a:rPr lang="en-US">
                <a:solidFill>
                  <a:srgbClr val="99CCFF"/>
                </a:solidFill>
              </a:rPr>
              <a:t>Biometrics Dilemma</a:t>
            </a:r>
          </a:p>
          <a:p>
            <a:pPr eaLnBrk="1" hangingPunct="1">
              <a:lnSpc>
                <a:spcPct val="90000"/>
              </a:lnSpc>
            </a:pPr>
            <a:r>
              <a:rPr lang="en-US">
                <a:solidFill>
                  <a:srgbClr val="99CCFF"/>
                </a:solidFill>
              </a:rPr>
              <a:t>Security Models/Issues </a:t>
            </a:r>
          </a:p>
          <a:p>
            <a:pPr eaLnBrk="1" hangingPunct="1">
              <a:lnSpc>
                <a:spcPct val="90000"/>
              </a:lnSpc>
            </a:pPr>
            <a:r>
              <a:rPr lang="en-US">
                <a:solidFill>
                  <a:srgbClr val="99CCFF"/>
                </a:solidFill>
              </a:rPr>
              <a:t>Limits of standard protection</a:t>
            </a:r>
          </a:p>
          <a:p>
            <a:pPr eaLnBrk="1" hangingPunct="1">
              <a:lnSpc>
                <a:spcPct val="90000"/>
              </a:lnSpc>
            </a:pPr>
            <a:r>
              <a:rPr lang="en-US">
                <a:solidFill>
                  <a:srgbClr val="99CCFF"/>
                </a:solidFill>
              </a:rPr>
              <a:t>Multi-factor solutions</a:t>
            </a:r>
          </a:p>
          <a:p>
            <a:pPr eaLnBrk="1" hangingPunct="1">
              <a:lnSpc>
                <a:spcPct val="90000"/>
              </a:lnSpc>
            </a:pPr>
            <a:r>
              <a:rPr lang="en-US">
                <a:solidFill>
                  <a:srgbClr val="99CCFF"/>
                </a:solidFill>
              </a:rPr>
              <a:t>Revocable biometric templates</a:t>
            </a:r>
          </a:p>
          <a:p>
            <a:pPr eaLnBrk="1" hangingPunct="1">
              <a:lnSpc>
                <a:spcPct val="90000"/>
              </a:lnSpc>
            </a:pPr>
            <a:r>
              <a:rPr lang="en-US" i="1">
                <a:solidFill>
                  <a:srgbClr val="99CCFF"/>
                </a:solidFill>
              </a:rPr>
              <a:t>id</a:t>
            </a:r>
            <a:r>
              <a:rPr lang="en-US">
                <a:solidFill>
                  <a:srgbClr val="99CCFF"/>
                </a:solidFill>
              </a:rPr>
              <a:t>-privacy</a:t>
            </a:r>
          </a:p>
          <a:p>
            <a:pPr eaLnBrk="1" hangingPunct="1">
              <a:lnSpc>
                <a:spcPct val="90000"/>
              </a:lnSpc>
            </a:pPr>
            <a:r>
              <a:rPr lang="en-US"/>
              <a:t>Conclusion to Part 1</a:t>
            </a: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r>
              <a:rPr lang="en-US"/>
              <a:t>Some Opportunities</a:t>
            </a:r>
          </a:p>
        </p:txBody>
      </p:sp>
      <p:sp>
        <p:nvSpPr>
          <p:cNvPr id="179203" name="Rectangle 3"/>
          <p:cNvSpPr>
            <a:spLocks noGrp="1" noChangeArrowheads="1"/>
          </p:cNvSpPr>
          <p:nvPr>
            <p:ph type="body" idx="1"/>
          </p:nvPr>
        </p:nvSpPr>
        <p:spPr/>
        <p:txBody>
          <a:bodyPr/>
          <a:lstStyle/>
          <a:p>
            <a:pPr marL="341313" indent="-341313" defTabSz="912813" eaLnBrk="1" hangingPunct="1">
              <a:lnSpc>
                <a:spcPct val="90000"/>
              </a:lnSpc>
            </a:pPr>
            <a:r>
              <a:rPr lang="en-US" sz="3200"/>
              <a:t>It’s not all doom and gloom.. Actual biometrics/security market size is still growing fast.  Some good products are there, but lower-quality is there too. Real “breaches” are too few for users to assess actual security quality.  So  </a:t>
            </a:r>
          </a:p>
          <a:p>
            <a:pPr marL="741363" lvl="1" indent="-284163" defTabSz="912813" eaLnBrk="1" hangingPunct="1">
              <a:lnSpc>
                <a:spcPct val="90000"/>
              </a:lnSpc>
            </a:pPr>
            <a:r>
              <a:rPr lang="en-US" sz="2800"/>
              <a:t>Spend some time on PET development. </a:t>
            </a:r>
          </a:p>
          <a:p>
            <a:pPr marL="741363" lvl="1" indent="-284163" defTabSz="912813" eaLnBrk="1" hangingPunct="1">
              <a:lnSpc>
                <a:spcPct val="90000"/>
              </a:lnSpc>
            </a:pPr>
            <a:r>
              <a:rPr lang="en-US" sz="2800"/>
              <a:t>Compare your new work with leading commercial system(s). </a:t>
            </a:r>
          </a:p>
          <a:p>
            <a:pPr marL="741363" lvl="1" indent="-284163" defTabSz="912813" eaLnBrk="1" hangingPunct="1">
              <a:lnSpc>
                <a:spcPct val="90000"/>
              </a:lnSpc>
            </a:pPr>
            <a:r>
              <a:rPr lang="en-US" sz="2800"/>
              <a:t>Recruit teams of students to try to defeat your system,  and/or defeat commercial systems.</a:t>
            </a:r>
          </a:p>
        </p:txBody>
      </p:sp>
    </p:spTree>
  </p:cSld>
  <p:clrMapOvr>
    <a:masterClrMapping/>
  </p:clrMapOvr>
  <p:transition spd="slow"/>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33400" y="0"/>
            <a:ext cx="8610600" cy="914400"/>
          </a:xfrm>
        </p:spPr>
        <p:txBody>
          <a:bodyPr/>
          <a:lstStyle/>
          <a:p>
            <a:pPr eaLnBrk="1" hangingPunct="1"/>
            <a:r>
              <a:rPr lang="en-US" sz="3200">
                <a:latin typeface="Helvetica" charset="0"/>
              </a:rPr>
              <a:t>“TOP 10 Biometrics PET Requirements”</a:t>
            </a:r>
          </a:p>
        </p:txBody>
      </p:sp>
      <p:sp>
        <p:nvSpPr>
          <p:cNvPr id="184323" name="Rectangle 3"/>
          <p:cNvSpPr>
            <a:spLocks noGrp="1" noChangeArrowheads="1"/>
          </p:cNvSpPr>
          <p:nvPr>
            <p:ph type="body" idx="1"/>
          </p:nvPr>
        </p:nvSpPr>
        <p:spPr/>
        <p:txBody>
          <a:bodyPr/>
          <a:lstStyle/>
          <a:p>
            <a:pPr marL="608013" indent="-608013" defTabSz="912813" eaLnBrk="1" hangingPunct="1">
              <a:lnSpc>
                <a:spcPct val="80000"/>
              </a:lnSpc>
              <a:spcBef>
                <a:spcPts val="1400"/>
              </a:spcBef>
              <a:buFont typeface="Arial" charset="0"/>
              <a:buAutoNum type="arabicPeriod" startAt="6"/>
              <a:tabLst>
                <a:tab pos="2230438" algn="l"/>
              </a:tabLst>
            </a:pPr>
            <a:r>
              <a:rPr lang="en-US" sz="3200">
                <a:latin typeface="Helvetica" charset="0"/>
              </a:rPr>
              <a:t>Helper data/keys cannot be used to compromise biometric data</a:t>
            </a:r>
          </a:p>
          <a:p>
            <a:pPr marL="608013" indent="-608013" defTabSz="912813" eaLnBrk="1" hangingPunct="1">
              <a:lnSpc>
                <a:spcPct val="80000"/>
              </a:lnSpc>
              <a:spcBef>
                <a:spcPts val="1400"/>
              </a:spcBef>
              <a:buFont typeface="Arial" charset="0"/>
              <a:buAutoNum type="arabicPeriod" startAt="6"/>
              <a:tabLst>
                <a:tab pos="2230438" algn="l"/>
              </a:tabLst>
            </a:pPr>
            <a:r>
              <a:rPr lang="en-US" sz="3200">
                <a:latin typeface="Helvetica" charset="0"/>
              </a:rPr>
              <a:t>The unit and the central authority mutually authenticate on both the unit level and the biometric-matching level.</a:t>
            </a:r>
          </a:p>
          <a:p>
            <a:pPr marL="608013" indent="-608013" defTabSz="912813" eaLnBrk="1" hangingPunct="1">
              <a:lnSpc>
                <a:spcPct val="80000"/>
              </a:lnSpc>
              <a:spcBef>
                <a:spcPts val="1400"/>
              </a:spcBef>
              <a:buFont typeface="Arial" charset="0"/>
              <a:buAutoNum type="arabicPeriod" startAt="6"/>
              <a:tabLst>
                <a:tab pos="2230438" algn="l"/>
              </a:tabLst>
            </a:pPr>
            <a:r>
              <a:rPr lang="en-US" sz="3200">
                <a:latin typeface="Helvetica" charset="0"/>
              </a:rPr>
              <a:t>It should not be possible for two users to authenticate against the same token with frequency higher than the FAR </a:t>
            </a:r>
          </a:p>
          <a:p>
            <a:pPr marL="608013" indent="-608013" defTabSz="912813" eaLnBrk="1" hangingPunct="1">
              <a:lnSpc>
                <a:spcPct val="80000"/>
              </a:lnSpc>
              <a:spcBef>
                <a:spcPts val="1400"/>
              </a:spcBef>
              <a:buFont typeface="Arial" charset="0"/>
              <a:buAutoNum type="arabicPeriod" startAt="6"/>
              <a:tabLst>
                <a:tab pos="2230438" algn="l"/>
              </a:tabLst>
            </a:pPr>
            <a:r>
              <a:rPr lang="en-US" sz="3200">
                <a:latin typeface="Helvetica" charset="0"/>
              </a:rPr>
              <a:t>Data transmitted outside the system, except during enrollment, should not be suitable for cross-matching/linking</a:t>
            </a:r>
          </a:p>
          <a:p>
            <a:pPr marL="608013" indent="-608013" defTabSz="912813" eaLnBrk="1" hangingPunct="1">
              <a:lnSpc>
                <a:spcPct val="80000"/>
              </a:lnSpc>
              <a:spcBef>
                <a:spcPts val="1400"/>
              </a:spcBef>
              <a:buFont typeface="Arial" charset="0"/>
              <a:buAutoNum type="arabicPeriod" startAt="6"/>
              <a:tabLst>
                <a:tab pos="2230438" algn="l"/>
              </a:tabLst>
            </a:pPr>
            <a:r>
              <a:rPr lang="en-US" sz="3200" i="1">
                <a:latin typeface="Helvetica" charset="0"/>
              </a:rPr>
              <a:t>Follow a “Defense in Depth” approach</a:t>
            </a:r>
          </a:p>
        </p:txBody>
      </p:sp>
    </p:spTree>
  </p:cSld>
  <p:clrMapOvr>
    <a:masterClrMapping/>
  </p:clrMapOvr>
  <p:transition advTm="317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2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432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43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432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43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3" grpId="0" build="p" autoUpdateAnimBg="0" rev="1"/>
    </p:bld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hangingPunct="1"/>
            <a:r>
              <a:rPr lang="en-US" sz="3200">
                <a:latin typeface="Helvetica" charset="0"/>
              </a:rPr>
              <a:t>“TOP 10 Biometrics PET Requirements”</a:t>
            </a:r>
            <a:r>
              <a:rPr lang="en-US">
                <a:latin typeface="Helvetica" charset="0"/>
              </a:rPr>
              <a:t> </a:t>
            </a:r>
          </a:p>
        </p:txBody>
      </p:sp>
      <p:sp>
        <p:nvSpPr>
          <p:cNvPr id="186371" name="Rectangle 3"/>
          <p:cNvSpPr>
            <a:spLocks noGrp="1" noChangeArrowheads="1"/>
          </p:cNvSpPr>
          <p:nvPr>
            <p:ph type="body" idx="1"/>
          </p:nvPr>
        </p:nvSpPr>
        <p:spPr>
          <a:xfrm>
            <a:off x="457200" y="1066800"/>
            <a:ext cx="8458200" cy="5486400"/>
          </a:xfrm>
        </p:spPr>
        <p:txBody>
          <a:bodyPr/>
          <a:lstStyle/>
          <a:p>
            <a:pPr marL="684213" indent="-684213" defTabSz="912813" eaLnBrk="1" hangingPunct="1">
              <a:lnSpc>
                <a:spcPct val="80000"/>
              </a:lnSpc>
              <a:spcBef>
                <a:spcPts val="1400"/>
              </a:spcBef>
              <a:buFont typeface="Arial" charset="0"/>
              <a:buAutoNum type="arabicPeriod"/>
              <a:tabLst>
                <a:tab pos="2230438" algn="l"/>
              </a:tabLst>
            </a:pPr>
            <a:r>
              <a:rPr lang="en-US" sz="3200">
                <a:latin typeface="Helvetica" charset="0"/>
              </a:rPr>
              <a:t>Algorithms must be openly described, and subjected to 3rd party review</a:t>
            </a:r>
          </a:p>
          <a:p>
            <a:pPr marL="684213" indent="-684213" defTabSz="912813" eaLnBrk="1" hangingPunct="1">
              <a:lnSpc>
                <a:spcPct val="80000"/>
              </a:lnSpc>
              <a:spcBef>
                <a:spcPts val="1400"/>
              </a:spcBef>
              <a:buFont typeface="Arial" charset="0"/>
              <a:buAutoNum type="arabicPeriod"/>
              <a:tabLst>
                <a:tab pos="2230438" algn="l"/>
              </a:tabLst>
            </a:pPr>
            <a:r>
              <a:rPr lang="en-US" sz="3200">
                <a:latin typeface="Helvetica" charset="0"/>
              </a:rPr>
              <a:t>The biotoken should be revocable and different on each transmission!</a:t>
            </a:r>
          </a:p>
          <a:p>
            <a:pPr marL="684213" indent="-684213" defTabSz="912813" eaLnBrk="1" hangingPunct="1">
              <a:lnSpc>
                <a:spcPct val="80000"/>
              </a:lnSpc>
              <a:spcBef>
                <a:spcPts val="1600"/>
              </a:spcBef>
              <a:buFont typeface="Arial" charset="0"/>
              <a:buAutoNum type="arabicPeriod"/>
              <a:tabLst>
                <a:tab pos="2230438" algn="l"/>
              </a:tabLst>
            </a:pPr>
            <a:r>
              <a:rPr lang="en-US" sz="3200">
                <a:latin typeface="Helvetica" charset="0"/>
              </a:rPr>
              <a:t>The user should control the usage of their templates.</a:t>
            </a:r>
          </a:p>
          <a:p>
            <a:pPr marL="684213" indent="-684213" defTabSz="912813" eaLnBrk="1" hangingPunct="1">
              <a:lnSpc>
                <a:spcPct val="80000"/>
              </a:lnSpc>
              <a:spcBef>
                <a:spcPts val="1600"/>
              </a:spcBef>
              <a:buFont typeface="Arial" charset="0"/>
              <a:buAutoNum type="arabicPeriod"/>
              <a:tabLst>
                <a:tab pos="2230438" algn="l"/>
              </a:tabLst>
            </a:pPr>
            <a:r>
              <a:rPr lang="en-US" sz="2800">
                <a:latin typeface="Helvetica" charset="0"/>
              </a:rPr>
              <a:t>Should allow only 1-1 or 1-few except for duplicate enrollment detection.</a:t>
            </a:r>
          </a:p>
          <a:p>
            <a:pPr marL="684213" indent="-684213" defTabSz="912813" eaLnBrk="1" hangingPunct="1">
              <a:lnSpc>
                <a:spcPct val="80000"/>
              </a:lnSpc>
              <a:spcBef>
                <a:spcPts val="1600"/>
              </a:spcBef>
              <a:buFont typeface="Arial" charset="0"/>
              <a:buAutoNum type="arabicPeriod"/>
              <a:tabLst>
                <a:tab pos="2230438" algn="l"/>
              </a:tabLst>
            </a:pPr>
            <a:r>
              <a:rPr lang="en-US" sz="2800">
                <a:latin typeface="Helvetica" charset="0"/>
              </a:rPr>
              <a:t>Multiple enrollments cannot be combined to recover effective biometric data </a:t>
            </a:r>
          </a:p>
        </p:txBody>
      </p:sp>
    </p:spTree>
  </p:cSld>
  <p:clrMapOvr>
    <a:masterClrMapping/>
  </p:clrMapOvr>
  <p:transition advTm="2569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371">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37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63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637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63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autoUpdateAnimBg="0" rev="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2400" y="533400"/>
            <a:ext cx="8534400" cy="762000"/>
          </a:xfrm>
        </p:spPr>
        <p:txBody>
          <a:bodyPr/>
          <a:lstStyle/>
          <a:p>
            <a:pPr eaLnBrk="1" hangingPunct="1"/>
            <a:r>
              <a:rPr lang="en-AU"/>
              <a:t>Biometrics – the benefits to individuals and society</a:t>
            </a:r>
            <a:endParaRPr lang="en-US"/>
          </a:p>
        </p:txBody>
      </p:sp>
      <p:sp>
        <p:nvSpPr>
          <p:cNvPr id="292867" name="Rectangle 3"/>
          <p:cNvSpPr>
            <a:spLocks noGrp="1" noChangeArrowheads="1"/>
          </p:cNvSpPr>
          <p:nvPr>
            <p:ph type="body" idx="1"/>
          </p:nvPr>
        </p:nvSpPr>
        <p:spPr>
          <a:xfrm>
            <a:off x="457200" y="1219200"/>
            <a:ext cx="8382000" cy="5486400"/>
          </a:xfrm>
        </p:spPr>
        <p:txBody>
          <a:bodyPr/>
          <a:lstStyle/>
          <a:p>
            <a:pPr marL="284163" indent="-284163" defTabSz="912813" eaLnBrk="1" hangingPunct="1"/>
            <a:r>
              <a:rPr lang="en-AU"/>
              <a:t>privacy enhancing capabilities</a:t>
            </a:r>
          </a:p>
          <a:p>
            <a:pPr marL="284163" indent="-284163" defTabSz="912813" eaLnBrk="1" hangingPunct="1"/>
            <a:r>
              <a:rPr lang="en-AU"/>
              <a:t>efficiency </a:t>
            </a:r>
          </a:p>
          <a:p>
            <a:pPr marL="284163" indent="-284163" defTabSz="912813" eaLnBrk="1" hangingPunct="1"/>
            <a:r>
              <a:rPr lang="en-AU"/>
              <a:t>convenience</a:t>
            </a:r>
          </a:p>
          <a:p>
            <a:pPr marL="284163" indent="-284163" defTabSz="912813" eaLnBrk="1" hangingPunct="1"/>
            <a:r>
              <a:rPr lang="en-AU"/>
              <a:t>improved access</a:t>
            </a:r>
          </a:p>
          <a:p>
            <a:pPr marL="784225" lvl="1" indent="-384175" defTabSz="912813" eaLnBrk="1" hangingPunct="1"/>
            <a:r>
              <a:rPr lang="en-AU"/>
              <a:t>remote, disability (bringing the marginalised back into mainstream)</a:t>
            </a:r>
          </a:p>
          <a:p>
            <a:pPr marL="284163" indent="-284163" defTabSz="912813" eaLnBrk="1" hangingPunct="1"/>
            <a:r>
              <a:rPr lang="en-AU"/>
              <a:t>Improved security if done properly</a:t>
            </a:r>
          </a:p>
          <a:p>
            <a:pPr marL="284163" indent="-284163" defTabSz="912813" eaLnBrk="1" hangingPunct="1"/>
            <a:r>
              <a:rPr lang="en-AU"/>
              <a:t>Don’t be afraid of technology – show respect and be receptive</a:t>
            </a:r>
            <a:endParaRPr lang="en-US"/>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2867">
                                            <p:txEl>
                                              <p:pRg st="0" end="0"/>
                                            </p:txEl>
                                          </p:spTgt>
                                        </p:tgtEl>
                                        <p:attrNameLst>
                                          <p:attrName>style.visibility</p:attrName>
                                        </p:attrNameLst>
                                      </p:cBhvr>
                                      <p:to>
                                        <p:strVal val="visible"/>
                                      </p:to>
                                    </p:set>
                                    <p:animEffect transition="in" filter="wipe(left)">
                                      <p:cBhvr>
                                        <p:cTn id="7" dur="500"/>
                                        <p:tgtEl>
                                          <p:spTgt spid="292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2867">
                                            <p:txEl>
                                              <p:pRg st="1" end="1"/>
                                            </p:txEl>
                                          </p:spTgt>
                                        </p:tgtEl>
                                        <p:attrNameLst>
                                          <p:attrName>style.visibility</p:attrName>
                                        </p:attrNameLst>
                                      </p:cBhvr>
                                      <p:to>
                                        <p:strVal val="visible"/>
                                      </p:to>
                                    </p:set>
                                    <p:animEffect transition="in" filter="wipe(left)">
                                      <p:cBhvr>
                                        <p:cTn id="12" dur="500"/>
                                        <p:tgtEl>
                                          <p:spTgt spid="292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2867">
                                            <p:txEl>
                                              <p:pRg st="2" end="2"/>
                                            </p:txEl>
                                          </p:spTgt>
                                        </p:tgtEl>
                                        <p:attrNameLst>
                                          <p:attrName>style.visibility</p:attrName>
                                        </p:attrNameLst>
                                      </p:cBhvr>
                                      <p:to>
                                        <p:strVal val="visible"/>
                                      </p:to>
                                    </p:set>
                                    <p:animEffect transition="in" filter="wipe(left)">
                                      <p:cBhvr>
                                        <p:cTn id="17" dur="500"/>
                                        <p:tgtEl>
                                          <p:spTgt spid="292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2867">
                                            <p:txEl>
                                              <p:pRg st="3" end="3"/>
                                            </p:txEl>
                                          </p:spTgt>
                                        </p:tgtEl>
                                        <p:attrNameLst>
                                          <p:attrName>style.visibility</p:attrName>
                                        </p:attrNameLst>
                                      </p:cBhvr>
                                      <p:to>
                                        <p:strVal val="visible"/>
                                      </p:to>
                                    </p:set>
                                    <p:animEffect transition="in" filter="wipe(left)">
                                      <p:cBhvr>
                                        <p:cTn id="22" dur="500"/>
                                        <p:tgtEl>
                                          <p:spTgt spid="292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2867">
                                            <p:txEl>
                                              <p:pRg st="4" end="4"/>
                                            </p:txEl>
                                          </p:spTgt>
                                        </p:tgtEl>
                                        <p:attrNameLst>
                                          <p:attrName>style.visibility</p:attrName>
                                        </p:attrNameLst>
                                      </p:cBhvr>
                                      <p:to>
                                        <p:strVal val="visible"/>
                                      </p:to>
                                    </p:set>
                                    <p:animEffect transition="in" filter="wipe(left)">
                                      <p:cBhvr>
                                        <p:cTn id="27" dur="500"/>
                                        <p:tgtEl>
                                          <p:spTgt spid="2928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2867">
                                            <p:txEl>
                                              <p:pRg st="5" end="5"/>
                                            </p:txEl>
                                          </p:spTgt>
                                        </p:tgtEl>
                                        <p:attrNameLst>
                                          <p:attrName>style.visibility</p:attrName>
                                        </p:attrNameLst>
                                      </p:cBhvr>
                                      <p:to>
                                        <p:strVal val="visible"/>
                                      </p:to>
                                    </p:set>
                                    <p:animEffect transition="in" filter="wipe(left)">
                                      <p:cBhvr>
                                        <p:cTn id="32" dur="500"/>
                                        <p:tgtEl>
                                          <p:spTgt spid="29286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2867">
                                            <p:txEl>
                                              <p:pRg st="6" end="6"/>
                                            </p:txEl>
                                          </p:spTgt>
                                        </p:tgtEl>
                                        <p:attrNameLst>
                                          <p:attrName>style.visibility</p:attrName>
                                        </p:attrNameLst>
                                      </p:cBhvr>
                                      <p:to>
                                        <p:strVal val="visible"/>
                                      </p:to>
                                    </p:set>
                                    <p:animEffect transition="in" filter="wipe(left)">
                                      <p:cBhvr>
                                        <p:cTn id="37" dur="500"/>
                                        <p:tgtEl>
                                          <p:spTgt spid="2928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build="p" bldLvl="2" autoUpdateAnimBg="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533400" y="304800"/>
            <a:ext cx="8077200" cy="914400"/>
          </a:xfrm>
        </p:spPr>
        <p:txBody>
          <a:bodyPr/>
          <a:lstStyle/>
          <a:p>
            <a:pPr eaLnBrk="1" hangingPunct="1"/>
            <a:r>
              <a:rPr lang="en-US" sz="4000" smtClean="0"/>
              <a:t>Relationships between Privacy and Security</a:t>
            </a:r>
          </a:p>
        </p:txBody>
      </p:sp>
      <p:sp>
        <p:nvSpPr>
          <p:cNvPr id="39939" name="Rectangle 3"/>
          <p:cNvSpPr>
            <a:spLocks noGrp="1" noChangeArrowheads="1"/>
          </p:cNvSpPr>
          <p:nvPr>
            <p:ph type="body" idx="1"/>
          </p:nvPr>
        </p:nvSpPr>
        <p:spPr/>
        <p:txBody>
          <a:bodyPr/>
          <a:lstStyle/>
          <a:p>
            <a:pPr algn="just" eaLnBrk="1" hangingPunct="1"/>
            <a:r>
              <a:rPr lang="en-US" sz="3200"/>
              <a:t>In theory, privacy and security may be completely different elements of a system</a:t>
            </a:r>
          </a:p>
          <a:p>
            <a:pPr algn="just" eaLnBrk="1" hangingPunct="1"/>
            <a:endParaRPr lang="en-US" sz="1600"/>
          </a:p>
          <a:p>
            <a:pPr algn="just" eaLnBrk="1" hangingPunct="1"/>
            <a:r>
              <a:rPr lang="en-US" sz="3200"/>
              <a:t>In practice, security is a facilitator of privacy and an important foundation to it</a:t>
            </a:r>
          </a:p>
          <a:p>
            <a:pPr algn="just" eaLnBrk="1" hangingPunct="1"/>
            <a:endParaRPr lang="en-US" sz="1400"/>
          </a:p>
          <a:p>
            <a:pPr algn="just" eaLnBrk="1" hangingPunct="1"/>
            <a:r>
              <a:rPr lang="en-US" sz="3200" u="sng"/>
              <a:t>No matter how excellent security may be, it is never, in and of itself, sufficient to ensure privacy</a:t>
            </a:r>
          </a:p>
          <a:p>
            <a:pPr algn="just" eaLnBrk="1" hangingPunct="1"/>
            <a:endParaRPr lang="en-US" sz="1600" u="sng"/>
          </a:p>
          <a:p>
            <a:pPr algn="just" eaLnBrk="1" hangingPunct="1"/>
            <a:r>
              <a:rPr lang="en-US" sz="3200"/>
              <a:t>Not protecting privacy often impacts security. </a:t>
            </a:r>
          </a:p>
          <a:p>
            <a:pPr eaLnBrk="1" hangingPunct="1">
              <a:buFont typeface="Wingdings" charset="2"/>
              <a:buNone/>
            </a:pPr>
            <a:endParaRPr lang="en-US" sz="3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33400" y="0"/>
            <a:ext cx="8610600" cy="914400"/>
          </a:xfrm>
        </p:spPr>
        <p:txBody>
          <a:bodyPr/>
          <a:lstStyle/>
          <a:p>
            <a:pPr eaLnBrk="1" hangingPunct="1"/>
            <a:r>
              <a:rPr lang="en-US"/>
              <a:t>Security is a foundation to Privacy</a:t>
            </a:r>
          </a:p>
        </p:txBody>
      </p:sp>
      <p:sp>
        <p:nvSpPr>
          <p:cNvPr id="285699" name="Rectangle 3"/>
          <p:cNvSpPr>
            <a:spLocks noChangeArrowheads="1"/>
          </p:cNvSpPr>
          <p:nvPr/>
        </p:nvSpPr>
        <p:spPr bwMode="auto">
          <a:xfrm>
            <a:off x="609600" y="3048000"/>
            <a:ext cx="5181600" cy="3200400"/>
          </a:xfrm>
          <a:prstGeom prst="rect">
            <a:avLst/>
          </a:prstGeom>
          <a:solidFill>
            <a:srgbClr val="00CCFF"/>
          </a:solidFill>
          <a:ln w="12700" cap="sq">
            <a:noFill/>
            <a:miter lim="800000"/>
            <a:headEnd type="none" w="sm" len="sm"/>
            <a:tailEnd type="none" w="sm" len="sm"/>
          </a:ln>
        </p:spPr>
        <p:txBody>
          <a:bodyPr lIns="91410" tIns="45706" rIns="91410" bIns="45706">
            <a:prstTxWarp prst="textNoShape">
              <a:avLst/>
            </a:prstTxWarp>
          </a:bodyPr>
          <a:lstStyle/>
          <a:p>
            <a:pPr marL="341313" indent="-341313" eaLnBrk="1" hangingPunct="1">
              <a:lnSpc>
                <a:spcPct val="150000"/>
              </a:lnSpc>
              <a:spcBef>
                <a:spcPct val="20000"/>
              </a:spcBef>
              <a:buClr>
                <a:schemeClr val="tx2"/>
              </a:buClr>
              <a:buSzPct val="90000"/>
              <a:buFontTx/>
              <a:buChar char="•"/>
            </a:pPr>
            <a:r>
              <a:rPr lang="en-US" sz="2800" b="0">
                <a:solidFill>
                  <a:schemeClr val="tx1"/>
                </a:solidFill>
              </a:rPr>
              <a:t>authentication</a:t>
            </a:r>
          </a:p>
          <a:p>
            <a:pPr marL="341313" indent="-341313" eaLnBrk="1" hangingPunct="1">
              <a:lnSpc>
                <a:spcPct val="150000"/>
              </a:lnSpc>
              <a:spcBef>
                <a:spcPct val="20000"/>
              </a:spcBef>
              <a:buClr>
                <a:schemeClr val="tx2"/>
              </a:buClr>
              <a:buSzPct val="90000"/>
              <a:buFontTx/>
              <a:buChar char="•"/>
            </a:pPr>
            <a:r>
              <a:rPr lang="en-US" sz="2800" b="0">
                <a:solidFill>
                  <a:schemeClr val="tx1"/>
                </a:solidFill>
              </a:rPr>
              <a:t>data-integrity</a:t>
            </a:r>
          </a:p>
          <a:p>
            <a:pPr marL="341313" indent="-341313" eaLnBrk="1" hangingPunct="1">
              <a:lnSpc>
                <a:spcPct val="150000"/>
              </a:lnSpc>
              <a:spcBef>
                <a:spcPct val="20000"/>
              </a:spcBef>
              <a:buClr>
                <a:schemeClr val="tx2"/>
              </a:buClr>
              <a:buSzPct val="90000"/>
              <a:buFontTx/>
              <a:buChar char="•"/>
            </a:pPr>
            <a:r>
              <a:rPr lang="en-US" sz="2800" b="0">
                <a:solidFill>
                  <a:schemeClr val="tx1"/>
                </a:solidFill>
              </a:rPr>
              <a:t>confidentiality</a:t>
            </a:r>
          </a:p>
          <a:p>
            <a:pPr marL="341313" indent="-341313" eaLnBrk="1" hangingPunct="1">
              <a:lnSpc>
                <a:spcPct val="150000"/>
              </a:lnSpc>
              <a:spcBef>
                <a:spcPct val="20000"/>
              </a:spcBef>
              <a:buClr>
                <a:schemeClr val="tx2"/>
              </a:buClr>
              <a:buSzPct val="90000"/>
              <a:buFontTx/>
              <a:buChar char="•"/>
            </a:pPr>
            <a:r>
              <a:rPr lang="en-US" sz="2800" b="0">
                <a:solidFill>
                  <a:schemeClr val="tx1"/>
                </a:solidFill>
              </a:rPr>
              <a:t>non-repudiation</a:t>
            </a:r>
          </a:p>
          <a:p>
            <a:pPr marL="341313" indent="-341313" eaLnBrk="1" hangingPunct="1">
              <a:lnSpc>
                <a:spcPct val="150000"/>
              </a:lnSpc>
              <a:spcBef>
                <a:spcPct val="20000"/>
              </a:spcBef>
              <a:buClr>
                <a:schemeClr val="tx2"/>
              </a:buClr>
              <a:buSzPct val="90000"/>
            </a:pPr>
            <a:endParaRPr lang="en-US" sz="2800" b="0">
              <a:solidFill>
                <a:schemeClr val="tx1"/>
              </a:solidFill>
            </a:endParaRPr>
          </a:p>
        </p:txBody>
      </p:sp>
      <p:sp>
        <p:nvSpPr>
          <p:cNvPr id="285700" name="Text Box 4"/>
          <p:cNvSpPr txBox="1">
            <a:spLocks noChangeArrowheads="1"/>
          </p:cNvSpPr>
          <p:nvPr/>
        </p:nvSpPr>
        <p:spPr bwMode="auto">
          <a:xfrm>
            <a:off x="4038600" y="4343400"/>
            <a:ext cx="1752600" cy="525463"/>
          </a:xfrm>
          <a:prstGeom prst="rect">
            <a:avLst/>
          </a:prstGeom>
          <a:noFill/>
          <a:ln w="9525">
            <a:noFill/>
            <a:miter lim="800000"/>
            <a:headEnd/>
            <a:tailEnd/>
          </a:ln>
        </p:spPr>
        <p:txBody>
          <a:bodyPr lIns="91410" tIns="45706" rIns="91410" bIns="45706">
            <a:prstTxWarp prst="textNoShape">
              <a:avLst/>
            </a:prstTxWarp>
            <a:spAutoFit/>
          </a:bodyPr>
          <a:lstStyle/>
          <a:p>
            <a:r>
              <a:rPr lang="en-US" sz="2800">
                <a:solidFill>
                  <a:schemeClr val="hlink"/>
                </a:solidFill>
              </a:rPr>
              <a:t>Security</a:t>
            </a:r>
          </a:p>
        </p:txBody>
      </p:sp>
      <p:sp>
        <p:nvSpPr>
          <p:cNvPr id="285701" name="Text Box 5"/>
          <p:cNvSpPr txBox="1">
            <a:spLocks noChangeArrowheads="1"/>
          </p:cNvSpPr>
          <p:nvPr/>
        </p:nvSpPr>
        <p:spPr bwMode="auto">
          <a:xfrm>
            <a:off x="6553200" y="3748088"/>
            <a:ext cx="1752600" cy="525462"/>
          </a:xfrm>
          <a:prstGeom prst="rect">
            <a:avLst/>
          </a:prstGeom>
          <a:noFill/>
          <a:ln w="9525">
            <a:noFill/>
            <a:miter lim="800000"/>
            <a:headEnd/>
            <a:tailEnd/>
          </a:ln>
        </p:spPr>
        <p:txBody>
          <a:bodyPr lIns="91410" tIns="45706" rIns="91410" bIns="45706">
            <a:prstTxWarp prst="textNoShape">
              <a:avLst/>
            </a:prstTxWarp>
            <a:spAutoFit/>
          </a:bodyPr>
          <a:lstStyle/>
          <a:p>
            <a:r>
              <a:rPr lang="en-US" sz="2800">
                <a:solidFill>
                  <a:srgbClr val="1BEF3E"/>
                </a:solidFill>
              </a:rPr>
              <a:t>Privacy</a:t>
            </a:r>
          </a:p>
        </p:txBody>
      </p:sp>
      <p:sp>
        <p:nvSpPr>
          <p:cNvPr id="40966" name="AutoShape 6"/>
          <p:cNvSpPr>
            <a:spLocks/>
          </p:cNvSpPr>
          <p:nvPr/>
        </p:nvSpPr>
        <p:spPr bwMode="gray">
          <a:xfrm>
            <a:off x="3505200" y="3429000"/>
            <a:ext cx="533400" cy="2438400"/>
          </a:xfrm>
          <a:prstGeom prst="rightBrace">
            <a:avLst>
              <a:gd name="adj1" fmla="val 38095"/>
              <a:gd name="adj2" fmla="val 50000"/>
            </a:avLst>
          </a:prstGeom>
          <a:noFill/>
          <a:ln w="50800" cap="sq">
            <a:solidFill>
              <a:srgbClr val="FF0000"/>
            </a:solidFill>
            <a:round/>
            <a:headEnd type="none" w="sm" len="sm"/>
            <a:tailEnd type="none" w="sm" len="sm"/>
          </a:ln>
        </p:spPr>
        <p:txBody>
          <a:bodyPr wrap="none" lIns="91410" tIns="45706" rIns="91410" bIns="45706" anchor="ctr">
            <a:prstTxWarp prst="textNoShape">
              <a:avLst/>
            </a:prstTxWarp>
          </a:bodyPr>
          <a:lstStyle/>
          <a:p>
            <a:endParaRPr lang="en-US"/>
          </a:p>
        </p:txBody>
      </p:sp>
      <p:sp>
        <p:nvSpPr>
          <p:cNvPr id="40967" name="AutoShape 7"/>
          <p:cNvSpPr>
            <a:spLocks/>
          </p:cNvSpPr>
          <p:nvPr/>
        </p:nvSpPr>
        <p:spPr bwMode="gray">
          <a:xfrm>
            <a:off x="6019800" y="2133600"/>
            <a:ext cx="533400" cy="3733800"/>
          </a:xfrm>
          <a:prstGeom prst="rightBrace">
            <a:avLst>
              <a:gd name="adj1" fmla="val 58333"/>
              <a:gd name="adj2" fmla="val 50000"/>
            </a:avLst>
          </a:prstGeom>
          <a:noFill/>
          <a:ln w="50800" cap="sq">
            <a:solidFill>
              <a:srgbClr val="1BEF3E"/>
            </a:solidFill>
            <a:round/>
            <a:headEnd type="none" w="sm" len="sm"/>
            <a:tailEnd type="none" w="sm" len="sm"/>
          </a:ln>
        </p:spPr>
        <p:txBody>
          <a:bodyPr wrap="none" lIns="91410" tIns="45706" rIns="91410" bIns="45706" anchor="ctr">
            <a:prstTxWarp prst="textNoShape">
              <a:avLst/>
            </a:prstTxWarp>
          </a:bodyPr>
          <a:lstStyle/>
          <a:p>
            <a:endParaRPr lang="en-US"/>
          </a:p>
        </p:txBody>
      </p:sp>
      <p:sp>
        <p:nvSpPr>
          <p:cNvPr id="285704" name="Rectangle 8"/>
          <p:cNvSpPr>
            <a:spLocks noChangeArrowheads="1"/>
          </p:cNvSpPr>
          <p:nvPr/>
        </p:nvSpPr>
        <p:spPr bwMode="auto">
          <a:xfrm>
            <a:off x="609600" y="2057400"/>
            <a:ext cx="5181600" cy="914400"/>
          </a:xfrm>
          <a:prstGeom prst="rect">
            <a:avLst/>
          </a:prstGeom>
          <a:solidFill>
            <a:srgbClr val="CC99FF"/>
          </a:solidFill>
          <a:ln w="12700" cap="sq">
            <a:noFill/>
            <a:miter lim="800000"/>
            <a:headEnd type="none" w="sm" len="sm"/>
            <a:tailEnd type="none" w="sm" len="sm"/>
          </a:ln>
        </p:spPr>
        <p:txBody>
          <a:bodyPr lIns="91410" tIns="45706" rIns="91410" bIns="45706">
            <a:prstTxWarp prst="textNoShape">
              <a:avLst/>
            </a:prstTxWarp>
          </a:bodyPr>
          <a:lstStyle/>
          <a:p>
            <a:pPr marL="341313" indent="-341313" eaLnBrk="1" hangingPunct="1">
              <a:lnSpc>
                <a:spcPct val="150000"/>
              </a:lnSpc>
              <a:spcBef>
                <a:spcPct val="20000"/>
              </a:spcBef>
              <a:buClr>
                <a:schemeClr val="tx2"/>
              </a:buClr>
              <a:buSzPct val="90000"/>
              <a:buFontTx/>
              <a:buChar char="•"/>
            </a:pPr>
            <a:r>
              <a:rPr lang="en-US" sz="2800" b="0">
                <a:solidFill>
                  <a:schemeClr val="tx1"/>
                </a:solidFill>
              </a:rPr>
              <a:t>data protection - FIPs (</a:t>
            </a:r>
            <a:r>
              <a:rPr lang="en-US" sz="2800" b="0" u="sng">
                <a:solidFill>
                  <a:schemeClr val="tx1"/>
                </a:solidFill>
              </a:rPr>
              <a:t>not</a:t>
            </a:r>
            <a:r>
              <a:rPr lang="en-US" sz="2800" b="0">
                <a:solidFill>
                  <a:schemeClr val="tx1"/>
                </a:solidFill>
              </a:rPr>
              <a:t> FIPS)</a:t>
            </a:r>
          </a:p>
          <a:p>
            <a:pPr marL="341313" indent="-341313" eaLnBrk="1" hangingPunct="1">
              <a:lnSpc>
                <a:spcPct val="150000"/>
              </a:lnSpc>
              <a:spcBef>
                <a:spcPct val="20000"/>
              </a:spcBef>
              <a:buClr>
                <a:schemeClr val="tx2"/>
              </a:buClr>
              <a:buSzPct val="90000"/>
            </a:pPr>
            <a:endParaRPr lang="en-US" sz="2800" b="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85700"/>
                                        </p:tgtEl>
                                        <p:attrNameLst>
                                          <p:attrName>style.visibility</p:attrName>
                                        </p:attrNameLst>
                                      </p:cBhvr>
                                      <p:to>
                                        <p:strVal val="visible"/>
                                      </p:to>
                                    </p:set>
                                    <p:anim calcmode="lin" valueType="num">
                                      <p:cBhvr additive="base">
                                        <p:cTn id="7" dur="500" fill="hold"/>
                                        <p:tgtEl>
                                          <p:spTgt spid="285700"/>
                                        </p:tgtEl>
                                        <p:attrNameLst>
                                          <p:attrName>ppt_x</p:attrName>
                                        </p:attrNameLst>
                                      </p:cBhvr>
                                      <p:tavLst>
                                        <p:tav tm="0">
                                          <p:val>
                                            <p:strVal val="0-#ppt_w/2"/>
                                          </p:val>
                                        </p:tav>
                                        <p:tav tm="100000">
                                          <p:val>
                                            <p:strVal val="#ppt_x"/>
                                          </p:val>
                                        </p:tav>
                                      </p:tavLst>
                                    </p:anim>
                                    <p:anim calcmode="lin" valueType="num">
                                      <p:cBhvr additive="base">
                                        <p:cTn id="8" dur="500" fill="hold"/>
                                        <p:tgtEl>
                                          <p:spTgt spid="28570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285701"/>
                                        </p:tgtEl>
                                        <p:attrNameLst>
                                          <p:attrName>style.visibility</p:attrName>
                                        </p:attrNameLst>
                                      </p:cBhvr>
                                      <p:to>
                                        <p:strVal val="visible"/>
                                      </p:to>
                                    </p:set>
                                    <p:anim calcmode="lin" valueType="num">
                                      <p:cBhvr additive="base">
                                        <p:cTn id="12" dur="500" fill="hold"/>
                                        <p:tgtEl>
                                          <p:spTgt spid="285701"/>
                                        </p:tgtEl>
                                        <p:attrNameLst>
                                          <p:attrName>ppt_x</p:attrName>
                                        </p:attrNameLst>
                                      </p:cBhvr>
                                      <p:tavLst>
                                        <p:tav tm="0">
                                          <p:val>
                                            <p:strVal val="0-#ppt_w/2"/>
                                          </p:val>
                                        </p:tav>
                                        <p:tav tm="100000">
                                          <p:val>
                                            <p:strVal val="#ppt_x"/>
                                          </p:val>
                                        </p:tav>
                                      </p:tavLst>
                                    </p:anim>
                                    <p:anim calcmode="lin" valueType="num">
                                      <p:cBhvr additive="base">
                                        <p:cTn id="13" dur="500" fill="hold"/>
                                        <p:tgtEl>
                                          <p:spTgt spid="285701"/>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3" presetClass="entr" presetSubtype="528" fill="hold" grpId="0" nodeType="afterEffect">
                                  <p:stCondLst>
                                    <p:cond delay="1000"/>
                                  </p:stCondLst>
                                  <p:childTnLst>
                                    <p:set>
                                      <p:cBhvr>
                                        <p:cTn id="16" dur="1" fill="hold">
                                          <p:stCondLst>
                                            <p:cond delay="0"/>
                                          </p:stCondLst>
                                        </p:cTn>
                                        <p:tgtEl>
                                          <p:spTgt spid="285699">
                                            <p:txEl>
                                              <p:pRg st="0" end="0"/>
                                            </p:txEl>
                                          </p:spTgt>
                                        </p:tgtEl>
                                        <p:attrNameLst>
                                          <p:attrName>style.visibility</p:attrName>
                                        </p:attrNameLst>
                                      </p:cBhvr>
                                      <p:to>
                                        <p:strVal val="visible"/>
                                      </p:to>
                                    </p:set>
                                    <p:anim calcmode="lin" valueType="num">
                                      <p:cBhvr>
                                        <p:cTn id="17" dur="500" fill="hold"/>
                                        <p:tgtEl>
                                          <p:spTgt spid="28569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85699">
                                            <p:txEl>
                                              <p:pRg st="0" end="0"/>
                                            </p:txEl>
                                          </p:spTgt>
                                        </p:tgtEl>
                                        <p:attrNameLst>
                                          <p:attrName>ppt_h</p:attrName>
                                        </p:attrNameLst>
                                      </p:cBhvr>
                                      <p:tavLst>
                                        <p:tav tm="0">
                                          <p:val>
                                            <p:fltVal val="0"/>
                                          </p:val>
                                        </p:tav>
                                        <p:tav tm="100000">
                                          <p:val>
                                            <p:strVal val="#ppt_h"/>
                                          </p:val>
                                        </p:tav>
                                      </p:tavLst>
                                    </p:anim>
                                    <p:anim calcmode="lin" valueType="num">
                                      <p:cBhvr>
                                        <p:cTn id="19" dur="500" fill="hold"/>
                                        <p:tgtEl>
                                          <p:spTgt spid="285699">
                                            <p:txEl>
                                              <p:pRg st="0" end="0"/>
                                            </p:txEl>
                                          </p:spTgt>
                                        </p:tgtEl>
                                        <p:attrNameLst>
                                          <p:attrName>ppt_x</p:attrName>
                                        </p:attrNameLst>
                                      </p:cBhvr>
                                      <p:tavLst>
                                        <p:tav tm="0">
                                          <p:val>
                                            <p:fltVal val="0.5"/>
                                          </p:val>
                                        </p:tav>
                                        <p:tav tm="100000">
                                          <p:val>
                                            <p:strVal val="#ppt_x"/>
                                          </p:val>
                                        </p:tav>
                                      </p:tavLst>
                                    </p:anim>
                                    <p:anim calcmode="lin" valueType="num">
                                      <p:cBhvr>
                                        <p:cTn id="20" dur="500" fill="hold"/>
                                        <p:tgtEl>
                                          <p:spTgt spid="285699">
                                            <p:txEl>
                                              <p:pRg st="0" end="0"/>
                                            </p:txEl>
                                          </p:spTgt>
                                        </p:tgtEl>
                                        <p:attrNameLst>
                                          <p:attrName>ppt_y</p:attrName>
                                        </p:attrNameLst>
                                      </p:cBhvr>
                                      <p:tavLst>
                                        <p:tav tm="0">
                                          <p:val>
                                            <p:fltVal val="0.5"/>
                                          </p:val>
                                        </p:tav>
                                        <p:tav tm="100000">
                                          <p:val>
                                            <p:strVal val="#ppt_y"/>
                                          </p:val>
                                        </p:tav>
                                      </p:tavLst>
                                    </p:anim>
                                  </p:childTnLst>
                                </p:cTn>
                              </p:par>
                            </p:childTnLst>
                          </p:cTn>
                        </p:par>
                        <p:par>
                          <p:cTn id="21" fill="hold">
                            <p:stCondLst>
                              <p:cond delay="4500"/>
                            </p:stCondLst>
                            <p:childTnLst>
                              <p:par>
                                <p:cTn id="22" presetID="23" presetClass="entr" presetSubtype="528" fill="hold" grpId="0" nodeType="afterEffect">
                                  <p:stCondLst>
                                    <p:cond delay="1000"/>
                                  </p:stCondLst>
                                  <p:childTnLst>
                                    <p:set>
                                      <p:cBhvr>
                                        <p:cTn id="23" dur="1" fill="hold">
                                          <p:stCondLst>
                                            <p:cond delay="0"/>
                                          </p:stCondLst>
                                        </p:cTn>
                                        <p:tgtEl>
                                          <p:spTgt spid="285699">
                                            <p:txEl>
                                              <p:pRg st="1" end="1"/>
                                            </p:txEl>
                                          </p:spTgt>
                                        </p:tgtEl>
                                        <p:attrNameLst>
                                          <p:attrName>style.visibility</p:attrName>
                                        </p:attrNameLst>
                                      </p:cBhvr>
                                      <p:to>
                                        <p:strVal val="visible"/>
                                      </p:to>
                                    </p:set>
                                    <p:anim calcmode="lin" valueType="num">
                                      <p:cBhvr>
                                        <p:cTn id="24" dur="500" fill="hold"/>
                                        <p:tgtEl>
                                          <p:spTgt spid="285699">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285699">
                                            <p:txEl>
                                              <p:pRg st="1" end="1"/>
                                            </p:txEl>
                                          </p:spTgt>
                                        </p:tgtEl>
                                        <p:attrNameLst>
                                          <p:attrName>ppt_h</p:attrName>
                                        </p:attrNameLst>
                                      </p:cBhvr>
                                      <p:tavLst>
                                        <p:tav tm="0">
                                          <p:val>
                                            <p:fltVal val="0"/>
                                          </p:val>
                                        </p:tav>
                                        <p:tav tm="100000">
                                          <p:val>
                                            <p:strVal val="#ppt_h"/>
                                          </p:val>
                                        </p:tav>
                                      </p:tavLst>
                                    </p:anim>
                                    <p:anim calcmode="lin" valueType="num">
                                      <p:cBhvr>
                                        <p:cTn id="26" dur="500" fill="hold"/>
                                        <p:tgtEl>
                                          <p:spTgt spid="285699">
                                            <p:txEl>
                                              <p:pRg st="1" end="1"/>
                                            </p:txEl>
                                          </p:spTgt>
                                        </p:tgtEl>
                                        <p:attrNameLst>
                                          <p:attrName>ppt_x</p:attrName>
                                        </p:attrNameLst>
                                      </p:cBhvr>
                                      <p:tavLst>
                                        <p:tav tm="0">
                                          <p:val>
                                            <p:fltVal val="0.5"/>
                                          </p:val>
                                        </p:tav>
                                        <p:tav tm="100000">
                                          <p:val>
                                            <p:strVal val="#ppt_x"/>
                                          </p:val>
                                        </p:tav>
                                      </p:tavLst>
                                    </p:anim>
                                    <p:anim calcmode="lin" valueType="num">
                                      <p:cBhvr>
                                        <p:cTn id="27" dur="500" fill="hold"/>
                                        <p:tgtEl>
                                          <p:spTgt spid="285699">
                                            <p:txEl>
                                              <p:pRg st="1" end="1"/>
                                            </p:txEl>
                                          </p:spTgt>
                                        </p:tgtEl>
                                        <p:attrNameLst>
                                          <p:attrName>ppt_y</p:attrName>
                                        </p:attrNameLst>
                                      </p:cBhvr>
                                      <p:tavLst>
                                        <p:tav tm="0">
                                          <p:val>
                                            <p:fltVal val="0.5"/>
                                          </p:val>
                                        </p:tav>
                                        <p:tav tm="100000">
                                          <p:val>
                                            <p:strVal val="#ppt_y"/>
                                          </p:val>
                                        </p:tav>
                                      </p:tavLst>
                                    </p:anim>
                                  </p:childTnLst>
                                </p:cTn>
                              </p:par>
                            </p:childTnLst>
                          </p:cTn>
                        </p:par>
                        <p:par>
                          <p:cTn id="28" fill="hold">
                            <p:stCondLst>
                              <p:cond delay="6000"/>
                            </p:stCondLst>
                            <p:childTnLst>
                              <p:par>
                                <p:cTn id="29" presetID="23" presetClass="entr" presetSubtype="528" fill="hold" grpId="0" nodeType="afterEffect">
                                  <p:stCondLst>
                                    <p:cond delay="1000"/>
                                  </p:stCondLst>
                                  <p:childTnLst>
                                    <p:set>
                                      <p:cBhvr>
                                        <p:cTn id="30" dur="1" fill="hold">
                                          <p:stCondLst>
                                            <p:cond delay="0"/>
                                          </p:stCondLst>
                                        </p:cTn>
                                        <p:tgtEl>
                                          <p:spTgt spid="285699">
                                            <p:txEl>
                                              <p:pRg st="2" end="2"/>
                                            </p:txEl>
                                          </p:spTgt>
                                        </p:tgtEl>
                                        <p:attrNameLst>
                                          <p:attrName>style.visibility</p:attrName>
                                        </p:attrNameLst>
                                      </p:cBhvr>
                                      <p:to>
                                        <p:strVal val="visible"/>
                                      </p:to>
                                    </p:set>
                                    <p:anim calcmode="lin" valueType="num">
                                      <p:cBhvr>
                                        <p:cTn id="31" dur="500" fill="hold"/>
                                        <p:tgtEl>
                                          <p:spTgt spid="285699">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285699">
                                            <p:txEl>
                                              <p:pRg st="2" end="2"/>
                                            </p:txEl>
                                          </p:spTgt>
                                        </p:tgtEl>
                                        <p:attrNameLst>
                                          <p:attrName>ppt_h</p:attrName>
                                        </p:attrNameLst>
                                      </p:cBhvr>
                                      <p:tavLst>
                                        <p:tav tm="0">
                                          <p:val>
                                            <p:fltVal val="0"/>
                                          </p:val>
                                        </p:tav>
                                        <p:tav tm="100000">
                                          <p:val>
                                            <p:strVal val="#ppt_h"/>
                                          </p:val>
                                        </p:tav>
                                      </p:tavLst>
                                    </p:anim>
                                    <p:anim calcmode="lin" valueType="num">
                                      <p:cBhvr>
                                        <p:cTn id="33" dur="500" fill="hold"/>
                                        <p:tgtEl>
                                          <p:spTgt spid="285699">
                                            <p:txEl>
                                              <p:pRg st="2" end="2"/>
                                            </p:txEl>
                                          </p:spTgt>
                                        </p:tgtEl>
                                        <p:attrNameLst>
                                          <p:attrName>ppt_x</p:attrName>
                                        </p:attrNameLst>
                                      </p:cBhvr>
                                      <p:tavLst>
                                        <p:tav tm="0">
                                          <p:val>
                                            <p:fltVal val="0.5"/>
                                          </p:val>
                                        </p:tav>
                                        <p:tav tm="100000">
                                          <p:val>
                                            <p:strVal val="#ppt_x"/>
                                          </p:val>
                                        </p:tav>
                                      </p:tavLst>
                                    </p:anim>
                                    <p:anim calcmode="lin" valueType="num">
                                      <p:cBhvr>
                                        <p:cTn id="34" dur="500" fill="hold"/>
                                        <p:tgtEl>
                                          <p:spTgt spid="285699">
                                            <p:txEl>
                                              <p:pRg st="2" end="2"/>
                                            </p:txEl>
                                          </p:spTgt>
                                        </p:tgtEl>
                                        <p:attrNameLst>
                                          <p:attrName>ppt_y</p:attrName>
                                        </p:attrNameLst>
                                      </p:cBhvr>
                                      <p:tavLst>
                                        <p:tav tm="0">
                                          <p:val>
                                            <p:fltVal val="0.5"/>
                                          </p:val>
                                        </p:tav>
                                        <p:tav tm="100000">
                                          <p:val>
                                            <p:strVal val="#ppt_y"/>
                                          </p:val>
                                        </p:tav>
                                      </p:tavLst>
                                    </p:anim>
                                  </p:childTnLst>
                                </p:cTn>
                              </p:par>
                            </p:childTnLst>
                          </p:cTn>
                        </p:par>
                        <p:par>
                          <p:cTn id="35" fill="hold">
                            <p:stCondLst>
                              <p:cond delay="7500"/>
                            </p:stCondLst>
                            <p:childTnLst>
                              <p:par>
                                <p:cTn id="36" presetID="23" presetClass="entr" presetSubtype="528" fill="hold" grpId="0" nodeType="afterEffect">
                                  <p:stCondLst>
                                    <p:cond delay="1000"/>
                                  </p:stCondLst>
                                  <p:childTnLst>
                                    <p:set>
                                      <p:cBhvr>
                                        <p:cTn id="37" dur="1" fill="hold">
                                          <p:stCondLst>
                                            <p:cond delay="0"/>
                                          </p:stCondLst>
                                        </p:cTn>
                                        <p:tgtEl>
                                          <p:spTgt spid="285699">
                                            <p:txEl>
                                              <p:pRg st="3" end="3"/>
                                            </p:txEl>
                                          </p:spTgt>
                                        </p:tgtEl>
                                        <p:attrNameLst>
                                          <p:attrName>style.visibility</p:attrName>
                                        </p:attrNameLst>
                                      </p:cBhvr>
                                      <p:to>
                                        <p:strVal val="visible"/>
                                      </p:to>
                                    </p:set>
                                    <p:anim calcmode="lin" valueType="num">
                                      <p:cBhvr>
                                        <p:cTn id="38" dur="500" fill="hold"/>
                                        <p:tgtEl>
                                          <p:spTgt spid="285699">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285699">
                                            <p:txEl>
                                              <p:pRg st="3" end="3"/>
                                            </p:txEl>
                                          </p:spTgt>
                                        </p:tgtEl>
                                        <p:attrNameLst>
                                          <p:attrName>ppt_h</p:attrName>
                                        </p:attrNameLst>
                                      </p:cBhvr>
                                      <p:tavLst>
                                        <p:tav tm="0">
                                          <p:val>
                                            <p:fltVal val="0"/>
                                          </p:val>
                                        </p:tav>
                                        <p:tav tm="100000">
                                          <p:val>
                                            <p:strVal val="#ppt_h"/>
                                          </p:val>
                                        </p:tav>
                                      </p:tavLst>
                                    </p:anim>
                                    <p:anim calcmode="lin" valueType="num">
                                      <p:cBhvr>
                                        <p:cTn id="40" dur="500" fill="hold"/>
                                        <p:tgtEl>
                                          <p:spTgt spid="285699">
                                            <p:txEl>
                                              <p:pRg st="3" end="3"/>
                                            </p:txEl>
                                          </p:spTgt>
                                        </p:tgtEl>
                                        <p:attrNameLst>
                                          <p:attrName>ppt_x</p:attrName>
                                        </p:attrNameLst>
                                      </p:cBhvr>
                                      <p:tavLst>
                                        <p:tav tm="0">
                                          <p:val>
                                            <p:fltVal val="0.5"/>
                                          </p:val>
                                        </p:tav>
                                        <p:tav tm="100000">
                                          <p:val>
                                            <p:strVal val="#ppt_x"/>
                                          </p:val>
                                        </p:tav>
                                      </p:tavLst>
                                    </p:anim>
                                    <p:anim calcmode="lin" valueType="num">
                                      <p:cBhvr>
                                        <p:cTn id="41" dur="500" fill="hold"/>
                                        <p:tgtEl>
                                          <p:spTgt spid="285699">
                                            <p:txEl>
                                              <p:pRg st="3" end="3"/>
                                            </p:txEl>
                                          </p:spTgt>
                                        </p:tgtEl>
                                        <p:attrNameLst>
                                          <p:attrName>ppt_y</p:attrName>
                                        </p:attrNameLst>
                                      </p:cBhvr>
                                      <p:tavLst>
                                        <p:tav tm="0">
                                          <p:val>
                                            <p:fltVal val="0.5"/>
                                          </p:val>
                                        </p:tav>
                                        <p:tav tm="100000">
                                          <p:val>
                                            <p:strVal val="#ppt_y"/>
                                          </p:val>
                                        </p:tav>
                                      </p:tavLst>
                                    </p:anim>
                                  </p:childTnLst>
                                </p:cTn>
                              </p:par>
                            </p:childTnLst>
                          </p:cTn>
                        </p:par>
                        <p:par>
                          <p:cTn id="42" fill="hold">
                            <p:stCondLst>
                              <p:cond delay="9000"/>
                            </p:stCondLst>
                            <p:childTnLst>
                              <p:par>
                                <p:cTn id="43" presetID="23" presetClass="entr" presetSubtype="528" fill="hold" grpId="0" nodeType="afterEffect">
                                  <p:stCondLst>
                                    <p:cond delay="1000"/>
                                  </p:stCondLst>
                                  <p:childTnLst>
                                    <p:set>
                                      <p:cBhvr>
                                        <p:cTn id="44" dur="1" fill="hold">
                                          <p:stCondLst>
                                            <p:cond delay="0"/>
                                          </p:stCondLst>
                                        </p:cTn>
                                        <p:tgtEl>
                                          <p:spTgt spid="285704">
                                            <p:txEl>
                                              <p:pRg st="0" end="0"/>
                                            </p:txEl>
                                          </p:spTgt>
                                        </p:tgtEl>
                                        <p:attrNameLst>
                                          <p:attrName>style.visibility</p:attrName>
                                        </p:attrNameLst>
                                      </p:cBhvr>
                                      <p:to>
                                        <p:strVal val="visible"/>
                                      </p:to>
                                    </p:set>
                                    <p:anim calcmode="lin" valueType="num">
                                      <p:cBhvr>
                                        <p:cTn id="45" dur="500" fill="hold"/>
                                        <p:tgtEl>
                                          <p:spTgt spid="285704">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285704">
                                            <p:txEl>
                                              <p:pRg st="0" end="0"/>
                                            </p:txEl>
                                          </p:spTgt>
                                        </p:tgtEl>
                                        <p:attrNameLst>
                                          <p:attrName>ppt_h</p:attrName>
                                        </p:attrNameLst>
                                      </p:cBhvr>
                                      <p:tavLst>
                                        <p:tav tm="0">
                                          <p:val>
                                            <p:fltVal val="0"/>
                                          </p:val>
                                        </p:tav>
                                        <p:tav tm="100000">
                                          <p:val>
                                            <p:strVal val="#ppt_h"/>
                                          </p:val>
                                        </p:tav>
                                      </p:tavLst>
                                    </p:anim>
                                    <p:anim calcmode="lin" valueType="num">
                                      <p:cBhvr>
                                        <p:cTn id="47" dur="500" fill="hold"/>
                                        <p:tgtEl>
                                          <p:spTgt spid="285704">
                                            <p:txEl>
                                              <p:pRg st="0" end="0"/>
                                            </p:txEl>
                                          </p:spTgt>
                                        </p:tgtEl>
                                        <p:attrNameLst>
                                          <p:attrName>ppt_x</p:attrName>
                                        </p:attrNameLst>
                                      </p:cBhvr>
                                      <p:tavLst>
                                        <p:tav tm="0">
                                          <p:val>
                                            <p:fltVal val="0.5"/>
                                          </p:val>
                                        </p:tav>
                                        <p:tav tm="100000">
                                          <p:val>
                                            <p:strVal val="#ppt_x"/>
                                          </p:val>
                                        </p:tav>
                                      </p:tavLst>
                                    </p:anim>
                                    <p:anim calcmode="lin" valueType="num">
                                      <p:cBhvr>
                                        <p:cTn id="48" dur="500" fill="hold"/>
                                        <p:tgtEl>
                                          <p:spTgt spid="285704">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9" grpId="0" build="p" autoUpdateAnimBg="0" advAuto="1000"/>
      <p:bldP spid="285700" grpId="0" autoUpdateAnimBg="0"/>
      <p:bldP spid="285701" grpId="0" autoUpdateAnimBg="0"/>
      <p:bldP spid="285704" grpId="0" build="p" autoUpdateAnimBg="0" advAuto="100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t>Fair Information Practices</a:t>
            </a:r>
          </a:p>
        </p:txBody>
      </p:sp>
      <p:sp>
        <p:nvSpPr>
          <p:cNvPr id="43011" name="Rectangle 3"/>
          <p:cNvSpPr>
            <a:spLocks noGrp="1" noChangeArrowheads="1"/>
          </p:cNvSpPr>
          <p:nvPr>
            <p:ph type="body" idx="1"/>
          </p:nvPr>
        </p:nvSpPr>
        <p:spPr>
          <a:xfrm>
            <a:off x="457200" y="2351088"/>
            <a:ext cx="4191000" cy="3516312"/>
          </a:xfrm>
        </p:spPr>
        <p:txBody>
          <a:bodyPr/>
          <a:lstStyle/>
          <a:p>
            <a:pPr eaLnBrk="1" hangingPunct="1"/>
            <a:r>
              <a:rPr lang="en-US" sz="2800" b="1"/>
              <a:t>Accountability</a:t>
            </a:r>
            <a:endParaRPr lang="en-US"/>
          </a:p>
          <a:p>
            <a:pPr eaLnBrk="1" hangingPunct="1"/>
            <a:r>
              <a:rPr lang="en-US" sz="2800" b="1"/>
              <a:t>Identifying Purpose</a:t>
            </a:r>
          </a:p>
          <a:p>
            <a:pPr eaLnBrk="1" hangingPunct="1"/>
            <a:r>
              <a:rPr lang="en-US" sz="2800" b="1"/>
              <a:t>Consent</a:t>
            </a:r>
          </a:p>
          <a:p>
            <a:pPr eaLnBrk="1" hangingPunct="1"/>
            <a:r>
              <a:rPr lang="en-US" sz="2800" b="1"/>
              <a:t>Limiting Collection</a:t>
            </a:r>
            <a:endParaRPr lang="en-US"/>
          </a:p>
          <a:p>
            <a:pPr eaLnBrk="1" hangingPunct="1"/>
            <a:r>
              <a:rPr lang="en-US" sz="2800" b="1"/>
              <a:t>Limiting Use, Disclosure, Retention</a:t>
            </a:r>
            <a:endParaRPr lang="en-US"/>
          </a:p>
          <a:p>
            <a:pPr eaLnBrk="1" hangingPunct="1">
              <a:buFont typeface="Wingdings" charset="2"/>
              <a:buNone/>
            </a:pPr>
            <a:endParaRPr lang="en-US" sz="2800" b="1"/>
          </a:p>
          <a:p>
            <a:pPr eaLnBrk="1" hangingPunct="1">
              <a:buFont typeface="Wingdings" charset="2"/>
              <a:buNone/>
            </a:pPr>
            <a:endParaRPr lang="en-US"/>
          </a:p>
        </p:txBody>
      </p:sp>
      <p:sp>
        <p:nvSpPr>
          <p:cNvPr id="43012" name="Rectangle 4"/>
          <p:cNvSpPr>
            <a:spLocks noChangeArrowheads="1"/>
          </p:cNvSpPr>
          <p:nvPr/>
        </p:nvSpPr>
        <p:spPr bwMode="auto">
          <a:xfrm>
            <a:off x="4800600" y="2362200"/>
            <a:ext cx="3886200" cy="2743200"/>
          </a:xfrm>
          <a:prstGeom prst="rect">
            <a:avLst/>
          </a:prstGeom>
          <a:noFill/>
          <a:ln w="12700" cap="sq">
            <a:noFill/>
            <a:miter lim="800000"/>
            <a:headEnd type="none" w="sm" len="sm"/>
            <a:tailEnd type="none" w="sm" len="sm"/>
          </a:ln>
        </p:spPr>
        <p:txBody>
          <a:bodyPr lIns="91410" tIns="45706" rIns="91410" bIns="45706">
            <a:prstTxWarp prst="textNoShape">
              <a:avLst/>
            </a:prstTxWarp>
          </a:bodyPr>
          <a:lstStyle/>
          <a:p>
            <a:pPr marL="338138" indent="-338138" defTabSz="455613" eaLnBrk="1" hangingPunct="1">
              <a:lnSpc>
                <a:spcPct val="90000"/>
              </a:lnSpc>
              <a:spcBef>
                <a:spcPts val="700"/>
              </a:spcBef>
              <a:buClr>
                <a:srgbClr val="000000"/>
              </a:buClr>
              <a:buSzPct val="60000"/>
              <a:buFont typeface="Wingdings" charset="2"/>
              <a:buChar char="Ø"/>
            </a:pPr>
            <a:r>
              <a:rPr lang="en-US" sz="2800">
                <a:solidFill>
                  <a:srgbClr val="000000"/>
                </a:solidFill>
                <a:latin typeface="Arial" charset="0"/>
              </a:rPr>
              <a:t>Accuracy</a:t>
            </a:r>
            <a:endParaRPr lang="en-US" sz="3600" b="0">
              <a:solidFill>
                <a:srgbClr val="000000"/>
              </a:solidFill>
              <a:latin typeface="Arial" charset="0"/>
            </a:endParaRPr>
          </a:p>
          <a:p>
            <a:pPr marL="338138" indent="-338138" defTabSz="455613" eaLnBrk="1" hangingPunct="1">
              <a:lnSpc>
                <a:spcPct val="90000"/>
              </a:lnSpc>
              <a:spcBef>
                <a:spcPts val="700"/>
              </a:spcBef>
              <a:buClr>
                <a:srgbClr val="000000"/>
              </a:buClr>
              <a:buSzPct val="60000"/>
              <a:buFont typeface="Wingdings" charset="2"/>
              <a:buChar char="Ø"/>
            </a:pPr>
            <a:r>
              <a:rPr lang="en-US" sz="2800">
                <a:solidFill>
                  <a:srgbClr val="000000"/>
                </a:solidFill>
                <a:latin typeface="Arial" charset="0"/>
              </a:rPr>
              <a:t>Safeguards</a:t>
            </a:r>
          </a:p>
          <a:p>
            <a:pPr marL="338138" indent="-338138" defTabSz="455613" eaLnBrk="1" hangingPunct="1">
              <a:lnSpc>
                <a:spcPct val="90000"/>
              </a:lnSpc>
              <a:spcBef>
                <a:spcPts val="700"/>
              </a:spcBef>
              <a:buClr>
                <a:srgbClr val="000000"/>
              </a:buClr>
              <a:buSzPct val="60000"/>
              <a:buFont typeface="Wingdings" charset="2"/>
              <a:buChar char="Ø"/>
            </a:pPr>
            <a:r>
              <a:rPr lang="en-US" sz="2800">
                <a:solidFill>
                  <a:srgbClr val="000000"/>
                </a:solidFill>
                <a:latin typeface="Arial" charset="0"/>
              </a:rPr>
              <a:t>Openness</a:t>
            </a:r>
          </a:p>
          <a:p>
            <a:pPr marL="338138" indent="-338138" defTabSz="455613" eaLnBrk="1" hangingPunct="1">
              <a:lnSpc>
                <a:spcPct val="90000"/>
              </a:lnSpc>
              <a:spcBef>
                <a:spcPts val="700"/>
              </a:spcBef>
              <a:buClr>
                <a:srgbClr val="000000"/>
              </a:buClr>
              <a:buSzPct val="60000"/>
              <a:buFont typeface="Wingdings" charset="2"/>
              <a:buChar char="Ø"/>
            </a:pPr>
            <a:r>
              <a:rPr lang="en-US" sz="2800">
                <a:solidFill>
                  <a:srgbClr val="000000"/>
                </a:solidFill>
                <a:latin typeface="Arial" charset="0"/>
              </a:rPr>
              <a:t>Individual Access</a:t>
            </a:r>
          </a:p>
          <a:p>
            <a:pPr marL="338138" indent="-338138" defTabSz="455613" eaLnBrk="1" hangingPunct="1">
              <a:lnSpc>
                <a:spcPct val="90000"/>
              </a:lnSpc>
              <a:spcBef>
                <a:spcPts val="700"/>
              </a:spcBef>
              <a:buClr>
                <a:srgbClr val="000000"/>
              </a:buClr>
              <a:buSzPct val="60000"/>
              <a:buFont typeface="Wingdings" charset="2"/>
              <a:buChar char="Ø"/>
            </a:pPr>
            <a:r>
              <a:rPr lang="en-US" sz="2800">
                <a:solidFill>
                  <a:srgbClr val="000000"/>
                </a:solidFill>
                <a:latin typeface="Arial" charset="0"/>
              </a:rPr>
              <a:t>Challenging Compliance</a:t>
            </a:r>
          </a:p>
          <a:p>
            <a:pPr marL="338138" indent="-338138" defTabSz="455613" eaLnBrk="1" hangingPunct="1">
              <a:lnSpc>
                <a:spcPct val="90000"/>
              </a:lnSpc>
              <a:spcBef>
                <a:spcPts val="700"/>
              </a:spcBef>
              <a:buClr>
                <a:srgbClr val="000000"/>
              </a:buClr>
              <a:buSzPct val="60000"/>
            </a:pPr>
            <a:endParaRPr lang="en-US" sz="3600" b="0">
              <a:solidFill>
                <a:srgbClr val="000000"/>
              </a:solidFill>
              <a:latin typeface="Arial" charset="0"/>
            </a:endParaRPr>
          </a:p>
        </p:txBody>
      </p:sp>
      <p:sp>
        <p:nvSpPr>
          <p:cNvPr id="293893" name="Text Box 5"/>
          <p:cNvSpPr txBox="1">
            <a:spLocks noChangeArrowheads="1"/>
          </p:cNvSpPr>
          <p:nvPr/>
        </p:nvSpPr>
        <p:spPr bwMode="auto">
          <a:xfrm>
            <a:off x="1600200" y="1371600"/>
            <a:ext cx="5943600" cy="708025"/>
          </a:xfrm>
          <a:prstGeom prst="rect">
            <a:avLst/>
          </a:prstGeom>
          <a:noFill/>
          <a:ln w="12700" cap="sq">
            <a:noFill/>
            <a:miter lim="800000"/>
            <a:headEnd/>
            <a:tailEnd/>
          </a:ln>
          <a:effectLst/>
        </p:spPr>
        <p:txBody>
          <a:bodyPr lIns="91410" tIns="45706" rIns="91410" bIns="45706">
            <a:prstTxWarp prst="textNoShape">
              <a:avLst/>
            </a:prstTxWarp>
            <a:spAutoFit/>
          </a:bodyPr>
          <a:lstStyle/>
          <a:p>
            <a:pPr algn="ctr" eaLnBrk="1" hangingPunct="1">
              <a:spcBef>
                <a:spcPct val="50000"/>
              </a:spcBef>
              <a:buClr>
                <a:schemeClr val="tx2"/>
              </a:buClr>
              <a:buSzPct val="75000"/>
              <a:buFont typeface="Wingdings" charset="2"/>
              <a:buNone/>
              <a:defRPr/>
            </a:pPr>
            <a:r>
              <a:rPr lang="en-US" sz="4000" b="0" dirty="0">
                <a:solidFill>
                  <a:schemeClr val="tx1"/>
                </a:solidFill>
                <a:effectLst>
                  <a:outerShdw blurRad="38100" dist="38100" dir="2700000" algn="tl">
                    <a:srgbClr val="DDDDDD"/>
                  </a:outerShdw>
                </a:effectLst>
              </a:rPr>
              <a:t>“The Ten Commandments”</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t>Biometrics Privacy Problems</a:t>
            </a:r>
          </a:p>
        </p:txBody>
      </p:sp>
      <p:sp>
        <p:nvSpPr>
          <p:cNvPr id="44035" name="Rectangle 3"/>
          <p:cNvSpPr>
            <a:spLocks noGrp="1" noChangeArrowheads="1"/>
          </p:cNvSpPr>
          <p:nvPr>
            <p:ph type="body" idx="1"/>
          </p:nvPr>
        </p:nvSpPr>
        <p:spPr/>
        <p:txBody>
          <a:bodyPr/>
          <a:lstStyle/>
          <a:p>
            <a:pPr eaLnBrk="1" hangingPunct="1"/>
            <a:r>
              <a:rPr lang="en-US"/>
              <a:t>Unique Identifier</a:t>
            </a:r>
          </a:p>
          <a:p>
            <a:pPr eaLnBrk="1" hangingPunct="1"/>
            <a:r>
              <a:rPr lang="en-US"/>
              <a:t>Infrastructure for Surveillance</a:t>
            </a:r>
          </a:p>
          <a:p>
            <a:pPr eaLnBrk="1" hangingPunct="1"/>
            <a:r>
              <a:rPr lang="en-US"/>
              <a:t>Consent/Control</a:t>
            </a:r>
          </a:p>
          <a:p>
            <a:pPr lvl="1" eaLnBrk="1" hangingPunct="1"/>
            <a:r>
              <a:rPr lang="en-US"/>
              <a:t>Infrastructure</a:t>
            </a:r>
          </a:p>
          <a:p>
            <a:pPr lvl="1" eaLnBrk="1" hangingPunct="1"/>
            <a:r>
              <a:rPr lang="en-US"/>
              <a:t>Template Storage</a:t>
            </a:r>
          </a:p>
          <a:p>
            <a:pPr lvl="1" eaLnBrk="1" hangingPunct="1"/>
            <a:r>
              <a:rPr lang="en-US"/>
              <a:t>Biometric Acquisition</a:t>
            </a:r>
          </a:p>
          <a:p>
            <a:pPr lvl="1" eaLnBrk="1" hangingPunct="1"/>
            <a:r>
              <a:rPr lang="en-US"/>
              <a:t>Usage</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533400" y="685800"/>
            <a:ext cx="8077200" cy="914400"/>
          </a:xfrm>
        </p:spPr>
        <p:txBody>
          <a:bodyPr/>
          <a:lstStyle/>
          <a:p>
            <a:pPr eaLnBrk="1" hangingPunct="1"/>
            <a:r>
              <a:rPr lang="en-US"/>
              <a:t>Different Approaches to Privacy</a:t>
            </a:r>
            <a:br>
              <a:rPr lang="en-US"/>
            </a:br>
            <a:endParaRPr lang="en-US" sz="2800"/>
          </a:p>
        </p:txBody>
      </p:sp>
      <p:sp>
        <p:nvSpPr>
          <p:cNvPr id="45059" name="Rectangle 3"/>
          <p:cNvSpPr>
            <a:spLocks noGrp="1" noChangeArrowheads="1"/>
          </p:cNvSpPr>
          <p:nvPr>
            <p:ph type="body" idx="1"/>
          </p:nvPr>
        </p:nvSpPr>
        <p:spPr>
          <a:xfrm>
            <a:off x="457200" y="1447800"/>
            <a:ext cx="8382000" cy="5486400"/>
          </a:xfrm>
        </p:spPr>
        <p:txBody>
          <a:bodyPr/>
          <a:lstStyle/>
          <a:p>
            <a:pPr eaLnBrk="1" hangingPunct="1"/>
            <a:r>
              <a:rPr lang="en-US" sz="3200"/>
              <a:t>Central Repository/Decision Model – Fort Knox syndrome</a:t>
            </a:r>
          </a:p>
          <a:p>
            <a:pPr eaLnBrk="1" hangingPunct="1"/>
            <a:r>
              <a:rPr lang="en-US" sz="3200"/>
              <a:t>Divide and Conquer – strategic pseudonymisation/anonymisation</a:t>
            </a:r>
          </a:p>
          <a:p>
            <a:pPr eaLnBrk="1" hangingPunct="1"/>
            <a:r>
              <a:rPr lang="en-US" sz="2800"/>
              <a:t>Build in elements of personal Consent and Control</a:t>
            </a:r>
            <a:endParaRPr lang="en-US" sz="4400"/>
          </a:p>
          <a:p>
            <a:pPr eaLnBrk="1" hangingPunct="1"/>
            <a:r>
              <a:rPr lang="en-US" sz="3200"/>
              <a:t>Smart Hardware</a:t>
            </a:r>
          </a:p>
          <a:p>
            <a:pPr lvl="1" eaLnBrk="1" hangingPunct="1"/>
            <a:r>
              <a:rPr lang="en-US" sz="2800"/>
              <a:t>Privacy Rules Embedded in Hardware</a:t>
            </a:r>
          </a:p>
          <a:p>
            <a:pPr eaLnBrk="1" hangingPunct="1"/>
            <a:r>
              <a:rPr lang="en-US" sz="3200"/>
              <a:t>Smart Data</a:t>
            </a:r>
          </a:p>
          <a:p>
            <a:pPr lvl="1" eaLnBrk="1" hangingPunct="1"/>
            <a:r>
              <a:rPr lang="en-US" sz="2800"/>
              <a:t>Encapsulate Methods inside the data</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33400" y="609600"/>
            <a:ext cx="8077200" cy="914400"/>
          </a:xfrm>
        </p:spPr>
        <p:txBody>
          <a:bodyPr/>
          <a:lstStyle/>
          <a:p>
            <a:pPr eaLnBrk="1" hangingPunct="1"/>
            <a:r>
              <a:rPr lang="en-US"/>
              <a:t>Vendor “Hardened” Biometrics System Example</a:t>
            </a:r>
          </a:p>
        </p:txBody>
      </p:sp>
      <p:sp>
        <p:nvSpPr>
          <p:cNvPr id="46083" name="Rectangle 3"/>
          <p:cNvSpPr>
            <a:spLocks noGrp="1" noChangeArrowheads="1"/>
          </p:cNvSpPr>
          <p:nvPr>
            <p:ph type="body" idx="1"/>
          </p:nvPr>
        </p:nvSpPr>
        <p:spPr>
          <a:xfrm>
            <a:off x="457200" y="1676400"/>
            <a:ext cx="8382000" cy="5486400"/>
          </a:xfrm>
        </p:spPr>
        <p:txBody>
          <a:bodyPr/>
          <a:lstStyle/>
          <a:p>
            <a:pPr eaLnBrk="1" hangingPunct="1"/>
            <a:r>
              <a:rPr lang="en-US"/>
              <a:t>End to end encryption of transactions</a:t>
            </a:r>
          </a:p>
          <a:p>
            <a:pPr eaLnBrk="1" hangingPunct="1"/>
            <a:r>
              <a:rPr lang="en-US"/>
              <a:t>‘Customized’ (i.e. weakly encrypted) template format and obscurity</a:t>
            </a:r>
          </a:p>
          <a:p>
            <a:pPr lvl="1" eaLnBrk="1" hangingPunct="1"/>
            <a:r>
              <a:rPr lang="en-US"/>
              <a:t>Up-sell for option to interoperate with others</a:t>
            </a:r>
          </a:p>
          <a:p>
            <a:pPr lvl="1" eaLnBrk="1" hangingPunct="1"/>
            <a:r>
              <a:rPr lang="en-US"/>
              <a:t>Some can export to standard formats</a:t>
            </a:r>
          </a:p>
          <a:p>
            <a:pPr eaLnBrk="1" hangingPunct="1"/>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t>Outline</a:t>
            </a:r>
          </a:p>
        </p:txBody>
      </p:sp>
      <p:sp>
        <p:nvSpPr>
          <p:cNvPr id="24579" name="Rectangle 3"/>
          <p:cNvSpPr>
            <a:spLocks noGrp="1" noChangeArrowheads="1"/>
          </p:cNvSpPr>
          <p:nvPr>
            <p:ph type="body" idx="1"/>
          </p:nvPr>
        </p:nvSpPr>
        <p:spPr/>
        <p:txBody>
          <a:bodyPr/>
          <a:lstStyle/>
          <a:p>
            <a:pPr eaLnBrk="1" hangingPunct="1">
              <a:lnSpc>
                <a:spcPct val="90000"/>
              </a:lnSpc>
            </a:pPr>
            <a:r>
              <a:rPr lang="en-US">
                <a:solidFill>
                  <a:schemeClr val="accent2"/>
                </a:solidFill>
              </a:rPr>
              <a:t>Introduction/Background</a:t>
            </a:r>
          </a:p>
          <a:p>
            <a:pPr lvl="1" eaLnBrk="1" hangingPunct="1">
              <a:lnSpc>
                <a:spcPct val="90000"/>
              </a:lnSpc>
              <a:buFont typeface="Wingdings" charset="2"/>
              <a:buNone/>
            </a:pPr>
            <a:r>
              <a:rPr lang="en-US">
                <a:solidFill>
                  <a:schemeClr val="accent2"/>
                </a:solidFill>
              </a:rPr>
              <a:t>Privacy vs Security </a:t>
            </a:r>
          </a:p>
          <a:p>
            <a:pPr lvl="1" eaLnBrk="1" hangingPunct="1">
              <a:lnSpc>
                <a:spcPct val="90000"/>
              </a:lnSpc>
              <a:buFont typeface="Wingdings" charset="2"/>
              <a:buNone/>
            </a:pPr>
            <a:r>
              <a:rPr lang="en-US">
                <a:solidFill>
                  <a:schemeClr val="accent2"/>
                </a:solidFill>
              </a:rPr>
              <a:t>Asymmetric information &amp; Markets</a:t>
            </a:r>
          </a:p>
          <a:p>
            <a:pPr eaLnBrk="1" hangingPunct="1">
              <a:lnSpc>
                <a:spcPct val="90000"/>
              </a:lnSpc>
            </a:pPr>
            <a:r>
              <a:rPr lang="en-US"/>
              <a:t>Privacy Issues for biometrics</a:t>
            </a:r>
          </a:p>
          <a:p>
            <a:pPr eaLnBrk="1" hangingPunct="1">
              <a:lnSpc>
                <a:spcPct val="90000"/>
              </a:lnSpc>
            </a:pPr>
            <a:r>
              <a:rPr lang="en-US"/>
              <a:t>Security Models/Issues </a:t>
            </a:r>
          </a:p>
          <a:p>
            <a:pPr eaLnBrk="1" hangingPunct="1">
              <a:lnSpc>
                <a:spcPct val="90000"/>
              </a:lnSpc>
            </a:pPr>
            <a:r>
              <a:rPr lang="en-US"/>
              <a:t>Biometrics Dilemma</a:t>
            </a:r>
          </a:p>
          <a:p>
            <a:pPr eaLnBrk="1" hangingPunct="1">
              <a:lnSpc>
                <a:spcPct val="90000"/>
              </a:lnSpc>
            </a:pPr>
            <a:r>
              <a:rPr lang="en-US"/>
              <a:t>Limits of standard protection</a:t>
            </a:r>
          </a:p>
          <a:p>
            <a:pPr eaLnBrk="1" hangingPunct="1">
              <a:lnSpc>
                <a:spcPct val="90000"/>
              </a:lnSpc>
            </a:pPr>
            <a:r>
              <a:rPr lang="en-US"/>
              <a:t>Multi-factor solutions</a:t>
            </a:r>
          </a:p>
          <a:p>
            <a:pPr eaLnBrk="1" hangingPunct="1">
              <a:lnSpc>
                <a:spcPct val="90000"/>
              </a:lnSpc>
            </a:pPr>
            <a:r>
              <a:rPr lang="en-US"/>
              <a:t>Revocable biometric templates</a:t>
            </a:r>
          </a:p>
          <a:p>
            <a:pPr eaLnBrk="1" hangingPunct="1">
              <a:lnSpc>
                <a:spcPct val="90000"/>
              </a:lnSpc>
              <a:buFont typeface="Wingdings" charset="2"/>
              <a:buNone/>
            </a:pPr>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685800" y="-76200"/>
            <a:ext cx="7772400" cy="1219200"/>
          </a:xfrm>
          <a:prstGeom prst="rect">
            <a:avLst/>
          </a:prstGeom>
          <a:noFill/>
          <a:ln w="9525">
            <a:noFill/>
            <a:miter lim="800000"/>
            <a:headEnd/>
            <a:tailEnd/>
          </a:ln>
        </p:spPr>
        <p:txBody>
          <a:bodyPr lIns="92045" tIns="46024" rIns="92045" bIns="46024" anchor="ctr">
            <a:prstTxWarp prst="textNoShape">
              <a:avLst/>
            </a:prstTxWarp>
          </a:bodyPr>
          <a:lstStyle/>
          <a:p>
            <a:pPr algn="ctr" defTabSz="455613" eaLnBrk="1" hangingPunct="1">
              <a:buClr>
                <a:srgbClr val="AA934D"/>
              </a:buClr>
              <a:buSzPct val="100000"/>
            </a:pPr>
            <a:r>
              <a:rPr lang="en-US" sz="4400" b="0">
                <a:solidFill>
                  <a:srgbClr val="000000"/>
                </a:solidFill>
                <a:latin typeface="Arial" charset="0"/>
              </a:rPr>
              <a:t>How do we measure privacy?</a:t>
            </a:r>
          </a:p>
        </p:txBody>
      </p:sp>
      <p:sp>
        <p:nvSpPr>
          <p:cNvPr id="47107" name="Rectangle 3"/>
          <p:cNvSpPr>
            <a:spLocks noChangeArrowheads="1"/>
          </p:cNvSpPr>
          <p:nvPr/>
        </p:nvSpPr>
        <p:spPr bwMode="auto">
          <a:xfrm>
            <a:off x="685800" y="1336675"/>
            <a:ext cx="7772400" cy="4454525"/>
          </a:xfrm>
          <a:prstGeom prst="rect">
            <a:avLst/>
          </a:prstGeom>
          <a:noFill/>
          <a:ln w="12700" cap="sq">
            <a:noFill/>
            <a:miter lim="800000"/>
            <a:headEnd type="none" w="sm" len="sm"/>
            <a:tailEnd type="none" w="sm" len="sm"/>
          </a:ln>
        </p:spPr>
        <p:txBody>
          <a:bodyPr lIns="91410" tIns="45706" rIns="91410" bIns="45706">
            <a:prstTxWarp prst="textNoShape">
              <a:avLst/>
            </a:prstTxWarp>
          </a:bodyPr>
          <a:lstStyle/>
          <a:p>
            <a:pPr marL="338138" indent="-338138" defTabSz="455613" eaLnBrk="1" hangingPunct="1">
              <a:spcBef>
                <a:spcPts val="700"/>
              </a:spcBef>
              <a:buClr>
                <a:srgbClr val="000000"/>
              </a:buClr>
              <a:buSzPct val="60000"/>
              <a:buFont typeface="Wingdings" charset="2"/>
              <a:buChar char="Ø"/>
            </a:pPr>
            <a:r>
              <a:rPr lang="en-US" sz="3200" b="0">
                <a:solidFill>
                  <a:srgbClr val="000000"/>
                </a:solidFill>
                <a:latin typeface="Arial" charset="0"/>
              </a:rPr>
              <a:t>Nimiety or Identifiably</a:t>
            </a:r>
          </a:p>
          <a:p>
            <a:pPr marL="738188" lvl="1" indent="-280988" defTabSz="455613" eaLnBrk="1" hangingPunct="1">
              <a:spcBef>
                <a:spcPts val="600"/>
              </a:spcBef>
              <a:buClr>
                <a:srgbClr val="000000"/>
              </a:buClr>
              <a:buSzPct val="60000"/>
              <a:buFont typeface="Wingdings" charset="2"/>
              <a:buChar char="Ø"/>
            </a:pPr>
            <a:r>
              <a:rPr lang="en-US" sz="2800" b="0">
                <a:solidFill>
                  <a:srgbClr val="000000"/>
                </a:solidFill>
                <a:latin typeface="Arial" charset="0"/>
                <a:ea typeface="ＭＳ Ｐゴシック" charset="-128"/>
                <a:cs typeface="ＭＳ Ｐゴシック" charset="-128"/>
              </a:rPr>
              <a:t>Measures the degree to which information is personally identifiable.</a:t>
            </a:r>
          </a:p>
          <a:p>
            <a:pPr marL="338138" indent="-338138" defTabSz="455613" eaLnBrk="1" hangingPunct="1">
              <a:spcBef>
                <a:spcPts val="700"/>
              </a:spcBef>
              <a:buClr>
                <a:srgbClr val="000000"/>
              </a:buClr>
              <a:buSzPct val="60000"/>
              <a:buFont typeface="Wingdings" charset="2"/>
              <a:buChar char="Ø"/>
            </a:pPr>
            <a:r>
              <a:rPr lang="en-US" sz="3200" b="0">
                <a:solidFill>
                  <a:srgbClr val="000000"/>
                </a:solidFill>
                <a:latin typeface="Arial" charset="0"/>
              </a:rPr>
              <a:t>Linkability</a:t>
            </a:r>
          </a:p>
          <a:p>
            <a:pPr marL="738188" lvl="1" indent="-280988" defTabSz="455613" eaLnBrk="1" hangingPunct="1">
              <a:spcBef>
                <a:spcPts val="600"/>
              </a:spcBef>
              <a:buClr>
                <a:srgbClr val="000000"/>
              </a:buClr>
              <a:buSzPct val="60000"/>
              <a:buFont typeface="Wingdings" charset="2"/>
              <a:buChar char="Ø"/>
            </a:pPr>
            <a:r>
              <a:rPr lang="en-US" sz="2800" b="0">
                <a:solidFill>
                  <a:srgbClr val="000000"/>
                </a:solidFill>
                <a:latin typeface="Arial" charset="0"/>
                <a:ea typeface="ＭＳ Ｐゴシック" charset="-128"/>
                <a:cs typeface="ＭＳ Ｐゴシック" charset="-128"/>
              </a:rPr>
              <a:t>Measures the degree to which data tuples or transactions are linked to each other. </a:t>
            </a:r>
          </a:p>
          <a:p>
            <a:pPr marL="338138" indent="-338138" defTabSz="455613" eaLnBrk="1" hangingPunct="1">
              <a:spcBef>
                <a:spcPts val="700"/>
              </a:spcBef>
              <a:buClr>
                <a:srgbClr val="000000"/>
              </a:buClr>
              <a:buSzPct val="60000"/>
              <a:buFont typeface="Wingdings" charset="2"/>
              <a:buChar char="Ø"/>
            </a:pPr>
            <a:r>
              <a:rPr lang="en-US" sz="3200" b="0">
                <a:solidFill>
                  <a:srgbClr val="000000"/>
                </a:solidFill>
                <a:latin typeface="Arial" charset="0"/>
              </a:rPr>
              <a:t>Observability</a:t>
            </a:r>
          </a:p>
          <a:p>
            <a:pPr marL="738188" lvl="1" indent="-280988" defTabSz="455613" eaLnBrk="1" hangingPunct="1">
              <a:spcBef>
                <a:spcPts val="600"/>
              </a:spcBef>
              <a:buClr>
                <a:srgbClr val="000000"/>
              </a:buClr>
              <a:buSzPct val="60000"/>
              <a:buFont typeface="Wingdings" charset="2"/>
              <a:buChar char="Ø"/>
            </a:pPr>
            <a:r>
              <a:rPr lang="en-US" sz="2800" b="0">
                <a:solidFill>
                  <a:srgbClr val="000000"/>
                </a:solidFill>
                <a:latin typeface="Arial" charset="0"/>
                <a:ea typeface="ＭＳ Ｐゴシック" charset="-128"/>
                <a:cs typeface="ＭＳ Ｐゴシック" charset="-128"/>
              </a:rPr>
              <a:t>Measures the degree to which identity or linkability may be impacted from the use of a system.</a:t>
            </a:r>
          </a:p>
          <a:p>
            <a:pPr marL="338138" indent="-338138" algn="r" defTabSz="455613" eaLnBrk="1" hangingPunct="1">
              <a:spcBef>
                <a:spcPts val="700"/>
              </a:spcBef>
              <a:buClr>
                <a:srgbClr val="000000"/>
              </a:buClr>
              <a:buSzPct val="60000"/>
            </a:pPr>
            <a:endParaRPr lang="en-US" sz="1600" b="0">
              <a:solidFill>
                <a:srgbClr val="000000"/>
              </a:solidFill>
              <a:latin typeface="Arial" charset="0"/>
            </a:endParaRPr>
          </a:p>
        </p:txBody>
      </p:sp>
      <p:sp>
        <p:nvSpPr>
          <p:cNvPr id="297988" name="Text Box 4"/>
          <p:cNvSpPr txBox="1">
            <a:spLocks noChangeArrowheads="1"/>
          </p:cNvSpPr>
          <p:nvPr/>
        </p:nvSpPr>
        <p:spPr bwMode="auto">
          <a:xfrm>
            <a:off x="2133600" y="6400800"/>
            <a:ext cx="7010400" cy="307975"/>
          </a:xfrm>
          <a:prstGeom prst="rect">
            <a:avLst/>
          </a:prstGeom>
          <a:noFill/>
          <a:ln w="12700" cap="sq">
            <a:noFill/>
            <a:miter lim="800000"/>
            <a:headEnd/>
            <a:tailEnd/>
          </a:ln>
          <a:effectLst/>
        </p:spPr>
        <p:txBody>
          <a:bodyPr lIns="91410" tIns="45706" rIns="91410" bIns="45706">
            <a:prstTxWarp prst="textNoShape">
              <a:avLst/>
            </a:prstTxWarp>
            <a:spAutoFit/>
          </a:bodyPr>
          <a:lstStyle/>
          <a:p>
            <a:pPr algn="r" eaLnBrk="1" hangingPunct="1">
              <a:spcBef>
                <a:spcPct val="50000"/>
              </a:spcBef>
              <a:buClr>
                <a:schemeClr val="tx2"/>
              </a:buClr>
              <a:buSzPct val="75000"/>
              <a:defRPr/>
            </a:pPr>
            <a:r>
              <a:rPr lang="en-US" sz="1400" b="0" dirty="0">
                <a:solidFill>
                  <a:schemeClr val="tx1"/>
                </a:solidFill>
                <a:effectLst>
                  <a:outerShdw blurRad="38100" dist="38100" dir="2700000" algn="tl">
                    <a:srgbClr val="DDDDDD"/>
                  </a:outerShdw>
                </a:effectLst>
              </a:rPr>
              <a:t>With thanks and apologies to the Common Criteria  and Peter Hope-</a:t>
            </a:r>
            <a:r>
              <a:rPr lang="en-US" sz="1400" b="0" dirty="0" err="1">
                <a:solidFill>
                  <a:schemeClr val="tx1"/>
                </a:solidFill>
                <a:effectLst>
                  <a:outerShdw blurRad="38100" dist="38100" dir="2700000" algn="tl">
                    <a:srgbClr val="DDDDDD"/>
                  </a:outerShdw>
                </a:effectLst>
              </a:rPr>
              <a:t>Tindall</a:t>
            </a:r>
            <a:endParaRPr lang="en-US" sz="1400" b="0" dirty="0">
              <a:solidFill>
                <a:schemeClr val="tx1"/>
              </a:solidFill>
              <a:effectLst>
                <a:outerShdw blurRad="38100" dist="38100" dir="2700000" algn="tl">
                  <a:srgbClr val="DDDDDD"/>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a:off x="2362200" y="1524000"/>
            <a:ext cx="3733800" cy="3429000"/>
          </a:xfrm>
          <a:prstGeom prst="cube">
            <a:avLst>
              <a:gd name="adj" fmla="val 25000"/>
            </a:avLst>
          </a:prstGeom>
          <a:solidFill>
            <a:srgbClr val="FF0000"/>
          </a:solidFill>
          <a:ln w="12700">
            <a:solidFill>
              <a:schemeClr val="tx1"/>
            </a:solidFill>
            <a:miter lim="800000"/>
            <a:headEnd/>
            <a:tailEnd/>
          </a:ln>
        </p:spPr>
        <p:txBody>
          <a:bodyPr wrap="none" lIns="91410" tIns="45706" rIns="91410" bIns="45706" anchor="ctr">
            <a:prstTxWarp prst="textNoShape">
              <a:avLst/>
            </a:prstTxWarp>
          </a:bodyPr>
          <a:lstStyle/>
          <a:p>
            <a:endParaRPr lang="en-US"/>
          </a:p>
        </p:txBody>
      </p:sp>
      <p:sp>
        <p:nvSpPr>
          <p:cNvPr id="48131" name="Line 3"/>
          <p:cNvSpPr>
            <a:spLocks noChangeShapeType="1"/>
          </p:cNvSpPr>
          <p:nvPr/>
        </p:nvSpPr>
        <p:spPr bwMode="auto">
          <a:xfrm>
            <a:off x="2057400" y="2362200"/>
            <a:ext cx="0" cy="2590800"/>
          </a:xfrm>
          <a:prstGeom prst="line">
            <a:avLst/>
          </a:prstGeom>
          <a:noFill/>
          <a:ln w="9525">
            <a:solidFill>
              <a:schemeClr val="tx1"/>
            </a:solidFill>
            <a:round/>
            <a:headEnd type="triangle" w="med" len="med"/>
            <a:tailEnd type="triangle" w="med" len="med"/>
          </a:ln>
        </p:spPr>
        <p:txBody>
          <a:bodyPr wrap="none" lIns="91410" tIns="45706" rIns="91410" bIns="45706" anchor="ctr">
            <a:prstTxWarp prst="textNoShape">
              <a:avLst/>
            </a:prstTxWarp>
          </a:bodyPr>
          <a:lstStyle/>
          <a:p>
            <a:endParaRPr lang="en-US"/>
          </a:p>
        </p:txBody>
      </p:sp>
      <p:sp>
        <p:nvSpPr>
          <p:cNvPr id="48132" name="Line 4"/>
          <p:cNvSpPr>
            <a:spLocks noChangeShapeType="1"/>
          </p:cNvSpPr>
          <p:nvPr/>
        </p:nvSpPr>
        <p:spPr bwMode="auto">
          <a:xfrm flipH="1" flipV="1">
            <a:off x="2362200" y="5257800"/>
            <a:ext cx="2895600" cy="0"/>
          </a:xfrm>
          <a:prstGeom prst="line">
            <a:avLst/>
          </a:prstGeom>
          <a:noFill/>
          <a:ln w="9525">
            <a:solidFill>
              <a:schemeClr val="tx1"/>
            </a:solidFill>
            <a:round/>
            <a:headEnd type="triangle" w="med" len="med"/>
            <a:tailEnd type="triangle" w="med" len="med"/>
          </a:ln>
        </p:spPr>
        <p:txBody>
          <a:bodyPr wrap="none" lIns="91410" tIns="45706" rIns="91410" bIns="45706" anchor="ctr">
            <a:prstTxWarp prst="textNoShape">
              <a:avLst/>
            </a:prstTxWarp>
          </a:bodyPr>
          <a:lstStyle/>
          <a:p>
            <a:endParaRPr lang="en-US"/>
          </a:p>
        </p:txBody>
      </p:sp>
      <p:sp>
        <p:nvSpPr>
          <p:cNvPr id="48133" name="Line 5"/>
          <p:cNvSpPr>
            <a:spLocks noChangeShapeType="1"/>
          </p:cNvSpPr>
          <p:nvPr/>
        </p:nvSpPr>
        <p:spPr bwMode="auto">
          <a:xfrm flipH="1">
            <a:off x="5486400" y="4191000"/>
            <a:ext cx="914400" cy="914400"/>
          </a:xfrm>
          <a:prstGeom prst="line">
            <a:avLst/>
          </a:prstGeom>
          <a:noFill/>
          <a:ln w="9525">
            <a:solidFill>
              <a:schemeClr val="tx1"/>
            </a:solidFill>
            <a:round/>
            <a:headEnd type="triangle" w="med" len="med"/>
            <a:tailEnd type="triangle" w="med" len="med"/>
          </a:ln>
        </p:spPr>
        <p:txBody>
          <a:bodyPr wrap="none" lIns="91410" tIns="45706" rIns="91410" bIns="45706" anchor="ctr">
            <a:prstTxWarp prst="textNoShape">
              <a:avLst/>
            </a:prstTxWarp>
          </a:bodyPr>
          <a:lstStyle/>
          <a:p>
            <a:endParaRPr lang="en-US"/>
          </a:p>
        </p:txBody>
      </p:sp>
      <p:sp>
        <p:nvSpPr>
          <p:cNvPr id="48134" name="Text Box 6"/>
          <p:cNvSpPr txBox="1">
            <a:spLocks noChangeArrowheads="1"/>
          </p:cNvSpPr>
          <p:nvPr/>
        </p:nvSpPr>
        <p:spPr bwMode="auto">
          <a:xfrm rot="5400000">
            <a:off x="1066800" y="3352800"/>
            <a:ext cx="1524000" cy="457200"/>
          </a:xfrm>
          <a:prstGeom prst="rect">
            <a:avLst/>
          </a:prstGeom>
          <a:noFill/>
          <a:ln w="9525">
            <a:noFill/>
            <a:miter lim="800000"/>
            <a:headEnd/>
            <a:tailEnd/>
          </a:ln>
        </p:spPr>
        <p:txBody>
          <a:bodyPr lIns="91410" tIns="45706" rIns="91410" bIns="45706">
            <a:prstTxWarp prst="textNoShape">
              <a:avLst/>
            </a:prstTxWarp>
            <a:spAutoFit/>
          </a:bodyPr>
          <a:lstStyle/>
          <a:p>
            <a:pPr algn="r">
              <a:spcBef>
                <a:spcPct val="50000"/>
              </a:spcBef>
            </a:pPr>
            <a:r>
              <a:rPr lang="en-US" sz="2400" b="0">
                <a:solidFill>
                  <a:schemeClr val="tx1"/>
                </a:solidFill>
              </a:rPr>
              <a:t>Nimity</a:t>
            </a:r>
          </a:p>
        </p:txBody>
      </p:sp>
      <p:sp>
        <p:nvSpPr>
          <p:cNvPr id="48135" name="Text Box 7"/>
          <p:cNvSpPr txBox="1">
            <a:spLocks noChangeArrowheads="1"/>
          </p:cNvSpPr>
          <p:nvPr/>
        </p:nvSpPr>
        <p:spPr bwMode="auto">
          <a:xfrm rot="-2700000">
            <a:off x="4953000" y="4724400"/>
            <a:ext cx="2133600" cy="457200"/>
          </a:xfrm>
          <a:prstGeom prst="rect">
            <a:avLst/>
          </a:prstGeom>
          <a:noFill/>
          <a:ln w="9525">
            <a:noFill/>
            <a:miter lim="800000"/>
            <a:headEnd/>
            <a:tailEnd/>
          </a:ln>
        </p:spPr>
        <p:txBody>
          <a:bodyPr lIns="91410" tIns="45706" rIns="91410" bIns="45706">
            <a:prstTxWarp prst="textNoShape">
              <a:avLst/>
            </a:prstTxWarp>
            <a:spAutoFit/>
          </a:bodyPr>
          <a:lstStyle/>
          <a:p>
            <a:pPr algn="r">
              <a:spcBef>
                <a:spcPct val="50000"/>
              </a:spcBef>
            </a:pPr>
            <a:r>
              <a:rPr lang="en-US" sz="2400" b="0">
                <a:solidFill>
                  <a:schemeClr val="tx1"/>
                </a:solidFill>
              </a:rPr>
              <a:t>Observability</a:t>
            </a:r>
          </a:p>
        </p:txBody>
      </p:sp>
      <p:sp>
        <p:nvSpPr>
          <p:cNvPr id="48136" name="Text Box 8"/>
          <p:cNvSpPr txBox="1">
            <a:spLocks noChangeArrowheads="1"/>
          </p:cNvSpPr>
          <p:nvPr/>
        </p:nvSpPr>
        <p:spPr bwMode="auto">
          <a:xfrm>
            <a:off x="2895600" y="5257800"/>
            <a:ext cx="1673225" cy="457200"/>
          </a:xfrm>
          <a:prstGeom prst="rect">
            <a:avLst/>
          </a:prstGeom>
          <a:noFill/>
          <a:ln w="9525">
            <a:noFill/>
            <a:miter lim="800000"/>
            <a:headEnd/>
            <a:tailEnd/>
          </a:ln>
        </p:spPr>
        <p:txBody>
          <a:bodyPr lIns="91410" tIns="45706" rIns="91410" bIns="45706">
            <a:prstTxWarp prst="textNoShape">
              <a:avLst/>
            </a:prstTxWarp>
            <a:spAutoFit/>
          </a:bodyPr>
          <a:lstStyle/>
          <a:p>
            <a:pPr algn="r">
              <a:spcBef>
                <a:spcPct val="50000"/>
              </a:spcBef>
            </a:pPr>
            <a:r>
              <a:rPr lang="en-US" sz="2400" b="0">
                <a:solidFill>
                  <a:schemeClr val="tx1"/>
                </a:solidFill>
              </a:rPr>
              <a:t>Linkability</a:t>
            </a:r>
          </a:p>
        </p:txBody>
      </p:sp>
      <p:sp>
        <p:nvSpPr>
          <p:cNvPr id="48137" name="Rectangle 9"/>
          <p:cNvSpPr>
            <a:spLocks noChangeArrowheads="1"/>
          </p:cNvSpPr>
          <p:nvPr/>
        </p:nvSpPr>
        <p:spPr bwMode="auto">
          <a:xfrm>
            <a:off x="685800" y="228600"/>
            <a:ext cx="7772400" cy="1219200"/>
          </a:xfrm>
          <a:prstGeom prst="rect">
            <a:avLst/>
          </a:prstGeom>
          <a:noFill/>
          <a:ln w="9525">
            <a:noFill/>
            <a:miter lim="800000"/>
            <a:headEnd/>
            <a:tailEnd/>
          </a:ln>
        </p:spPr>
        <p:txBody>
          <a:bodyPr lIns="92045" tIns="46024" rIns="92045" bIns="46024" anchor="ctr">
            <a:prstTxWarp prst="textNoShape">
              <a:avLst/>
            </a:prstTxWarp>
          </a:bodyPr>
          <a:lstStyle/>
          <a:p>
            <a:pPr algn="ctr" defTabSz="455613" eaLnBrk="1" hangingPunct="1">
              <a:buClr>
                <a:srgbClr val="AA934D"/>
              </a:buClr>
              <a:buSzPct val="100000"/>
            </a:pPr>
            <a:r>
              <a:rPr lang="en-US" sz="4800" b="0">
                <a:solidFill>
                  <a:srgbClr val="000000"/>
                </a:solidFill>
                <a:latin typeface="Arial" charset="0"/>
              </a:rPr>
              <a:t>Privacy Dimensions</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685800" y="228600"/>
            <a:ext cx="7772400" cy="1219200"/>
          </a:xfrm>
          <a:prstGeom prst="rect">
            <a:avLst/>
          </a:prstGeom>
          <a:noFill/>
          <a:ln w="9525">
            <a:noFill/>
            <a:miter lim="800000"/>
            <a:headEnd/>
            <a:tailEnd/>
          </a:ln>
        </p:spPr>
        <p:txBody>
          <a:bodyPr lIns="92045" tIns="46024" rIns="92045" bIns="46024" anchor="ctr">
            <a:prstTxWarp prst="textNoShape">
              <a:avLst/>
            </a:prstTxWarp>
          </a:bodyPr>
          <a:lstStyle/>
          <a:p>
            <a:pPr algn="ctr" defTabSz="455613" eaLnBrk="1" hangingPunct="1">
              <a:buClr>
                <a:srgbClr val="AA934D"/>
              </a:buClr>
              <a:buSzPct val="100000"/>
            </a:pPr>
            <a:r>
              <a:rPr lang="en-US" sz="4800" b="0">
                <a:solidFill>
                  <a:srgbClr val="000000"/>
                </a:solidFill>
                <a:latin typeface="Arial" charset="0"/>
              </a:rPr>
              <a:t>Nymity (Identifiably)</a:t>
            </a:r>
          </a:p>
        </p:txBody>
      </p:sp>
      <p:sp>
        <p:nvSpPr>
          <p:cNvPr id="49155" name="Line 3"/>
          <p:cNvSpPr>
            <a:spLocks noChangeShapeType="1"/>
          </p:cNvSpPr>
          <p:nvPr/>
        </p:nvSpPr>
        <p:spPr bwMode="auto">
          <a:xfrm>
            <a:off x="1600200" y="2209800"/>
            <a:ext cx="6705600" cy="0"/>
          </a:xfrm>
          <a:prstGeom prst="line">
            <a:avLst/>
          </a:prstGeom>
          <a:noFill/>
          <a:ln w="25400">
            <a:solidFill>
              <a:schemeClr val="tx1"/>
            </a:solidFill>
            <a:round/>
            <a:headEnd type="oval" w="med" len="med"/>
            <a:tailEnd type="oval" w="med" len="med"/>
          </a:ln>
        </p:spPr>
        <p:txBody>
          <a:bodyPr wrap="none" lIns="91410" tIns="45706" rIns="91410" bIns="45706" anchor="ctr">
            <a:prstTxWarp prst="textNoShape">
              <a:avLst/>
            </a:prstTxWarp>
          </a:bodyPr>
          <a:lstStyle/>
          <a:p>
            <a:endParaRPr lang="en-US"/>
          </a:p>
        </p:txBody>
      </p:sp>
      <p:sp>
        <p:nvSpPr>
          <p:cNvPr id="49156" name="Text Box 4"/>
          <p:cNvSpPr txBox="1">
            <a:spLocks noChangeArrowheads="1"/>
          </p:cNvSpPr>
          <p:nvPr/>
        </p:nvSpPr>
        <p:spPr bwMode="auto">
          <a:xfrm>
            <a:off x="990600" y="2362200"/>
            <a:ext cx="1219200" cy="304800"/>
          </a:xfrm>
          <a:prstGeom prst="rect">
            <a:avLst/>
          </a:prstGeom>
          <a:noFill/>
          <a:ln w="9525">
            <a:noFill/>
            <a:miter lim="800000"/>
            <a:headEnd/>
            <a:tailEnd/>
          </a:ln>
        </p:spPr>
        <p:txBody>
          <a:bodyPr lIns="91410" tIns="45706" rIns="91410" bIns="45706">
            <a:prstTxWarp prst="textNoShape">
              <a:avLst/>
            </a:prstTxWarp>
            <a:spAutoFit/>
          </a:bodyPr>
          <a:lstStyle/>
          <a:p>
            <a:pPr>
              <a:spcBef>
                <a:spcPct val="50000"/>
              </a:spcBef>
            </a:pPr>
            <a:r>
              <a:rPr lang="en-US" sz="1400" b="0">
                <a:solidFill>
                  <a:schemeClr val="tx1"/>
                </a:solidFill>
                <a:latin typeface="Arial Black" charset="0"/>
              </a:rPr>
              <a:t>Anonymity</a:t>
            </a:r>
          </a:p>
        </p:txBody>
      </p:sp>
      <p:sp>
        <p:nvSpPr>
          <p:cNvPr id="49157" name="Text Box 5"/>
          <p:cNvSpPr txBox="1">
            <a:spLocks noChangeArrowheads="1"/>
          </p:cNvSpPr>
          <p:nvPr/>
        </p:nvSpPr>
        <p:spPr bwMode="auto">
          <a:xfrm>
            <a:off x="2514600" y="2362200"/>
            <a:ext cx="1752600" cy="738188"/>
          </a:xfrm>
          <a:prstGeom prst="rect">
            <a:avLst/>
          </a:prstGeom>
          <a:noFill/>
          <a:ln w="9525">
            <a:noFill/>
            <a:miter lim="800000"/>
            <a:headEnd/>
            <a:tailEnd/>
          </a:ln>
        </p:spPr>
        <p:txBody>
          <a:bodyPr lIns="91410" tIns="45706" rIns="91410" bIns="45706">
            <a:prstTxWarp prst="textNoShape">
              <a:avLst/>
            </a:prstTxWarp>
            <a:spAutoFit/>
          </a:bodyPr>
          <a:lstStyle/>
          <a:p>
            <a:pPr algn="ctr">
              <a:spcBef>
                <a:spcPct val="50000"/>
              </a:spcBef>
            </a:pPr>
            <a:r>
              <a:rPr lang="en-US" sz="1400" b="0">
                <a:solidFill>
                  <a:schemeClr val="tx1"/>
                </a:solidFill>
                <a:latin typeface="Arial Black" charset="0"/>
              </a:rPr>
              <a:t>Non-Reversible</a:t>
            </a:r>
            <a:br>
              <a:rPr lang="en-US" sz="1400" b="0">
                <a:solidFill>
                  <a:schemeClr val="tx1"/>
                </a:solidFill>
                <a:latin typeface="Arial Black" charset="0"/>
              </a:rPr>
            </a:br>
            <a:r>
              <a:rPr lang="en-US" sz="1400" b="0">
                <a:solidFill>
                  <a:schemeClr val="tx1"/>
                </a:solidFill>
                <a:latin typeface="Arial Black" charset="0"/>
              </a:rPr>
              <a:t>Pseudonymity or polynymity</a:t>
            </a:r>
          </a:p>
        </p:txBody>
      </p:sp>
      <p:sp>
        <p:nvSpPr>
          <p:cNvPr id="49158" name="Text Box 6"/>
          <p:cNvSpPr txBox="1">
            <a:spLocks noChangeArrowheads="1"/>
          </p:cNvSpPr>
          <p:nvPr/>
        </p:nvSpPr>
        <p:spPr bwMode="auto">
          <a:xfrm>
            <a:off x="3124200" y="3200400"/>
            <a:ext cx="3200400" cy="1711325"/>
          </a:xfrm>
          <a:prstGeom prst="rect">
            <a:avLst/>
          </a:prstGeom>
          <a:noFill/>
          <a:ln w="9525">
            <a:noFill/>
            <a:miter lim="800000"/>
            <a:headEnd/>
            <a:tailEnd/>
          </a:ln>
        </p:spPr>
        <p:txBody>
          <a:bodyPr lIns="91410" tIns="45706" rIns="91410" bIns="45706">
            <a:prstTxWarp prst="textNoShape">
              <a:avLst/>
            </a:prstTxWarp>
            <a:spAutoFit/>
          </a:bodyPr>
          <a:lstStyle/>
          <a:p>
            <a:pPr algn="ctr">
              <a:spcBef>
                <a:spcPts val="500"/>
              </a:spcBef>
              <a:spcAft>
                <a:spcPts val="500"/>
              </a:spcAft>
            </a:pPr>
            <a:r>
              <a:rPr lang="en-US" sz="1600" b="0">
                <a:solidFill>
                  <a:schemeClr val="tx1"/>
                </a:solidFill>
              </a:rPr>
              <a:t>from Greek </a:t>
            </a:r>
            <a:r>
              <a:rPr lang="en-US" sz="1600" b="0">
                <a:solidFill>
                  <a:schemeClr val="tx1"/>
                </a:solidFill>
                <a:latin typeface="Courier New" charset="0"/>
              </a:rPr>
              <a:t>pseudonumon, neuter of pseudonumos, </a:t>
            </a:r>
            <a:r>
              <a:rPr lang="en-US" sz="1600" b="0" i="1">
                <a:solidFill>
                  <a:schemeClr val="tx1"/>
                </a:solidFill>
                <a:latin typeface="Courier New" charset="0"/>
              </a:rPr>
              <a:t>falsely named</a:t>
            </a:r>
          </a:p>
          <a:p>
            <a:pPr algn="ctr">
              <a:spcBef>
                <a:spcPts val="500"/>
              </a:spcBef>
              <a:spcAft>
                <a:spcPts val="500"/>
              </a:spcAft>
            </a:pPr>
            <a:r>
              <a:rPr lang="en-US" sz="1600" b="0" i="1">
                <a:solidFill>
                  <a:schemeClr val="tx1"/>
                </a:solidFill>
                <a:latin typeface="Courier New" charset="0"/>
              </a:rPr>
              <a:t>And poly meaning many, with polynymity meaning many named</a:t>
            </a:r>
            <a:endParaRPr lang="en-US" sz="1600" b="0">
              <a:solidFill>
                <a:schemeClr val="tx1"/>
              </a:solidFill>
            </a:endParaRPr>
          </a:p>
        </p:txBody>
      </p:sp>
      <p:sp>
        <p:nvSpPr>
          <p:cNvPr id="49159" name="Text Box 7"/>
          <p:cNvSpPr txBox="1">
            <a:spLocks noChangeArrowheads="1"/>
          </p:cNvSpPr>
          <p:nvPr/>
        </p:nvSpPr>
        <p:spPr bwMode="auto">
          <a:xfrm>
            <a:off x="457200" y="3335338"/>
            <a:ext cx="2286000" cy="1077912"/>
          </a:xfrm>
          <a:prstGeom prst="rect">
            <a:avLst/>
          </a:prstGeom>
          <a:noFill/>
          <a:ln w="9525">
            <a:noFill/>
            <a:miter lim="800000"/>
            <a:headEnd/>
            <a:tailEnd/>
          </a:ln>
        </p:spPr>
        <p:txBody>
          <a:bodyPr lIns="91410" tIns="45706" rIns="91410" bIns="45706">
            <a:prstTxWarp prst="textNoShape">
              <a:avLst/>
            </a:prstTxWarp>
            <a:spAutoFit/>
          </a:bodyPr>
          <a:lstStyle/>
          <a:p>
            <a:pPr algn="ctr">
              <a:spcBef>
                <a:spcPts val="500"/>
              </a:spcBef>
              <a:spcAft>
                <a:spcPts val="500"/>
              </a:spcAft>
            </a:pPr>
            <a:r>
              <a:rPr lang="en-US" sz="1600" b="0">
                <a:solidFill>
                  <a:schemeClr val="tx1"/>
                </a:solidFill>
                <a:latin typeface="Courier New" charset="0"/>
              </a:rPr>
              <a:t>The quality or state of being unknown.</a:t>
            </a:r>
            <a:r>
              <a:rPr lang="en-US" sz="1600" b="0" i="1">
                <a:solidFill>
                  <a:schemeClr val="tx1"/>
                </a:solidFill>
                <a:latin typeface="Courier New" charset="0"/>
              </a:rPr>
              <a:t/>
            </a:r>
            <a:br>
              <a:rPr lang="en-US" sz="1600" b="0" i="1">
                <a:solidFill>
                  <a:schemeClr val="tx1"/>
                </a:solidFill>
                <a:latin typeface="Courier New" charset="0"/>
              </a:rPr>
            </a:br>
            <a:r>
              <a:rPr lang="en-US" sz="1600" b="0" i="1">
                <a:solidFill>
                  <a:schemeClr val="tx1"/>
                </a:solidFill>
                <a:latin typeface="Courier New" charset="0"/>
              </a:rPr>
              <a:t> without name </a:t>
            </a:r>
          </a:p>
        </p:txBody>
      </p:sp>
      <p:sp>
        <p:nvSpPr>
          <p:cNvPr id="49160" name="Text Box 8"/>
          <p:cNvSpPr txBox="1">
            <a:spLocks noChangeArrowheads="1"/>
          </p:cNvSpPr>
          <p:nvPr/>
        </p:nvSpPr>
        <p:spPr bwMode="auto">
          <a:xfrm>
            <a:off x="6553200" y="3335338"/>
            <a:ext cx="2286000" cy="862012"/>
          </a:xfrm>
          <a:prstGeom prst="rect">
            <a:avLst/>
          </a:prstGeom>
          <a:noFill/>
          <a:ln w="9525">
            <a:noFill/>
            <a:miter lim="800000"/>
            <a:headEnd/>
            <a:tailEnd/>
          </a:ln>
        </p:spPr>
        <p:txBody>
          <a:bodyPr lIns="91410" tIns="45706" rIns="91410" bIns="45706">
            <a:prstTxWarp prst="textNoShape">
              <a:avLst/>
            </a:prstTxWarp>
            <a:spAutoFit/>
          </a:bodyPr>
          <a:lstStyle/>
          <a:p>
            <a:pPr algn="ctr">
              <a:spcBef>
                <a:spcPts val="500"/>
              </a:spcBef>
              <a:spcAft>
                <a:spcPts val="500"/>
              </a:spcAft>
            </a:pPr>
            <a:r>
              <a:rPr lang="en-US" sz="1600" b="0">
                <a:solidFill>
                  <a:schemeClr val="tx1"/>
                </a:solidFill>
                <a:latin typeface="Courier New" charset="0"/>
              </a:rPr>
              <a:t>from Latin verus, true, </a:t>
            </a:r>
            <a:br>
              <a:rPr lang="en-US" sz="1600" b="0">
                <a:solidFill>
                  <a:schemeClr val="tx1"/>
                </a:solidFill>
                <a:latin typeface="Courier New" charset="0"/>
              </a:rPr>
            </a:br>
            <a:r>
              <a:rPr lang="en-US" sz="1600" b="0" i="1">
                <a:solidFill>
                  <a:schemeClr val="tx1"/>
                </a:solidFill>
                <a:latin typeface="Courier New" charset="0"/>
              </a:rPr>
              <a:t>truly named</a:t>
            </a:r>
          </a:p>
        </p:txBody>
      </p:sp>
      <p:sp>
        <p:nvSpPr>
          <p:cNvPr id="49161" name="Text Box 9"/>
          <p:cNvSpPr txBox="1">
            <a:spLocks noChangeArrowheads="1"/>
          </p:cNvSpPr>
          <p:nvPr/>
        </p:nvSpPr>
        <p:spPr bwMode="auto">
          <a:xfrm>
            <a:off x="7543800" y="2438400"/>
            <a:ext cx="1371600" cy="304800"/>
          </a:xfrm>
          <a:prstGeom prst="rect">
            <a:avLst/>
          </a:prstGeom>
          <a:noFill/>
          <a:ln w="9525">
            <a:noFill/>
            <a:miter lim="800000"/>
            <a:headEnd/>
            <a:tailEnd/>
          </a:ln>
        </p:spPr>
        <p:txBody>
          <a:bodyPr lIns="91410" tIns="45706" rIns="91410" bIns="45706">
            <a:prstTxWarp prst="textNoShape">
              <a:avLst/>
            </a:prstTxWarp>
            <a:spAutoFit/>
          </a:bodyPr>
          <a:lstStyle/>
          <a:p>
            <a:pPr>
              <a:spcBef>
                <a:spcPct val="50000"/>
              </a:spcBef>
            </a:pPr>
            <a:r>
              <a:rPr lang="en-US" sz="1400" b="0">
                <a:solidFill>
                  <a:schemeClr val="tx1"/>
                </a:solidFill>
                <a:latin typeface="Arial Black" charset="0"/>
              </a:rPr>
              <a:t>Verinymity</a:t>
            </a:r>
          </a:p>
        </p:txBody>
      </p:sp>
      <p:sp>
        <p:nvSpPr>
          <p:cNvPr id="49162" name="AutoShape 10"/>
          <p:cNvSpPr>
            <a:spLocks noChangeArrowheads="1"/>
          </p:cNvSpPr>
          <p:nvPr/>
        </p:nvSpPr>
        <p:spPr bwMode="auto">
          <a:xfrm>
            <a:off x="3300413" y="2133600"/>
            <a:ext cx="128587" cy="128588"/>
          </a:xfrm>
          <a:prstGeom prst="flowChartConnector">
            <a:avLst/>
          </a:prstGeom>
          <a:solidFill>
            <a:schemeClr val="tx1"/>
          </a:solidFill>
          <a:ln w="9525">
            <a:solidFill>
              <a:schemeClr val="tx1"/>
            </a:solidFill>
            <a:round/>
            <a:headEnd/>
            <a:tailEnd/>
          </a:ln>
        </p:spPr>
        <p:txBody>
          <a:bodyPr wrap="none" lIns="91410" tIns="45706" rIns="91410" bIns="45706" anchor="ctr">
            <a:prstTxWarp prst="textNoShape">
              <a:avLst/>
            </a:prstTxWarp>
          </a:bodyPr>
          <a:lstStyle/>
          <a:p>
            <a:endParaRPr lang="en-US"/>
          </a:p>
        </p:txBody>
      </p:sp>
      <p:sp>
        <p:nvSpPr>
          <p:cNvPr id="49163" name="Text Box 11"/>
          <p:cNvSpPr txBox="1">
            <a:spLocks noChangeArrowheads="1"/>
          </p:cNvSpPr>
          <p:nvPr/>
        </p:nvSpPr>
        <p:spPr bwMode="auto">
          <a:xfrm>
            <a:off x="685800" y="1447800"/>
            <a:ext cx="7924800" cy="371475"/>
          </a:xfrm>
          <a:prstGeom prst="rect">
            <a:avLst/>
          </a:prstGeom>
          <a:noFill/>
          <a:ln w="9525">
            <a:noFill/>
            <a:miter lim="800000"/>
            <a:headEnd/>
            <a:tailEnd/>
          </a:ln>
        </p:spPr>
        <p:txBody>
          <a:bodyPr lIns="91410" tIns="45706" rIns="91410" bIns="45706">
            <a:prstTxWarp prst="textNoShape">
              <a:avLst/>
            </a:prstTxWarp>
            <a:spAutoFit/>
          </a:bodyPr>
          <a:lstStyle/>
          <a:p>
            <a:pPr>
              <a:spcBef>
                <a:spcPct val="50000"/>
              </a:spcBef>
            </a:pPr>
            <a:r>
              <a:rPr lang="en-US" sz="1800" b="0">
                <a:solidFill>
                  <a:schemeClr val="tx1"/>
                </a:solidFill>
              </a:rPr>
              <a:t>Measures the degree to which information is personally identifiable or recoverable. </a:t>
            </a:r>
            <a:endParaRPr lang="en-US" sz="2400" b="0">
              <a:solidFill>
                <a:schemeClr val="tx1"/>
              </a:solidFill>
            </a:endParaRPr>
          </a:p>
        </p:txBody>
      </p:sp>
      <p:sp>
        <p:nvSpPr>
          <p:cNvPr id="49164" name="Text Box 12"/>
          <p:cNvSpPr txBox="1">
            <a:spLocks noChangeArrowheads="1"/>
          </p:cNvSpPr>
          <p:nvPr/>
        </p:nvSpPr>
        <p:spPr bwMode="auto">
          <a:xfrm>
            <a:off x="4191000" y="2370138"/>
            <a:ext cx="1600200" cy="538162"/>
          </a:xfrm>
          <a:prstGeom prst="rect">
            <a:avLst/>
          </a:prstGeom>
          <a:noFill/>
          <a:ln w="9525">
            <a:noFill/>
            <a:miter lim="800000"/>
            <a:headEnd/>
            <a:tailEnd/>
          </a:ln>
        </p:spPr>
        <p:txBody>
          <a:bodyPr lIns="91410" tIns="45706" rIns="91410" bIns="45706">
            <a:prstTxWarp prst="textNoShape">
              <a:avLst/>
            </a:prstTxWarp>
            <a:spAutoFit/>
          </a:bodyPr>
          <a:lstStyle/>
          <a:p>
            <a:pPr algn="ctr">
              <a:spcBef>
                <a:spcPct val="50000"/>
              </a:spcBef>
            </a:pPr>
            <a:r>
              <a:rPr lang="en-US" sz="1400" b="0">
                <a:solidFill>
                  <a:schemeClr val="tx1"/>
                </a:solidFill>
                <a:latin typeface="Arial Black" charset="0"/>
              </a:rPr>
              <a:t>Reversible</a:t>
            </a:r>
            <a:br>
              <a:rPr lang="en-US" sz="1400" b="0">
                <a:solidFill>
                  <a:schemeClr val="tx1"/>
                </a:solidFill>
                <a:latin typeface="Arial Black" charset="0"/>
              </a:rPr>
            </a:br>
            <a:r>
              <a:rPr lang="en-US" sz="1400" b="0">
                <a:solidFill>
                  <a:schemeClr val="tx1"/>
                </a:solidFill>
                <a:latin typeface="Arial Black" charset="0"/>
              </a:rPr>
              <a:t>Polynymity</a:t>
            </a:r>
          </a:p>
        </p:txBody>
      </p:sp>
      <p:sp>
        <p:nvSpPr>
          <p:cNvPr id="49165" name="AutoShape 13"/>
          <p:cNvSpPr>
            <a:spLocks noChangeArrowheads="1"/>
          </p:cNvSpPr>
          <p:nvPr/>
        </p:nvSpPr>
        <p:spPr bwMode="auto">
          <a:xfrm>
            <a:off x="4800600" y="2133600"/>
            <a:ext cx="128588" cy="128588"/>
          </a:xfrm>
          <a:prstGeom prst="flowChartConnector">
            <a:avLst/>
          </a:prstGeom>
          <a:solidFill>
            <a:schemeClr val="tx1"/>
          </a:solidFill>
          <a:ln w="9525">
            <a:solidFill>
              <a:schemeClr val="tx1"/>
            </a:solidFill>
            <a:round/>
            <a:headEnd/>
            <a:tailEnd/>
          </a:ln>
        </p:spPr>
        <p:txBody>
          <a:bodyPr wrap="none" lIns="91410" tIns="45706" rIns="91410" bIns="45706" anchor="ctr">
            <a:prstTxWarp prst="textNoShape">
              <a:avLst/>
            </a:prstTxWarp>
          </a:bodyPr>
          <a:lstStyle/>
          <a:p>
            <a:endParaRPr lang="en-US"/>
          </a:p>
        </p:txBody>
      </p:sp>
      <p:sp>
        <p:nvSpPr>
          <p:cNvPr id="49166" name="Text Box 14"/>
          <p:cNvSpPr txBox="1">
            <a:spLocks noChangeArrowheads="1"/>
          </p:cNvSpPr>
          <p:nvPr/>
        </p:nvSpPr>
        <p:spPr bwMode="auto">
          <a:xfrm>
            <a:off x="1143000" y="5116513"/>
            <a:ext cx="6858000" cy="1754187"/>
          </a:xfrm>
          <a:prstGeom prst="rect">
            <a:avLst/>
          </a:prstGeom>
          <a:noFill/>
          <a:ln w="9525">
            <a:noFill/>
            <a:miter lim="800000"/>
            <a:headEnd/>
            <a:tailEnd/>
          </a:ln>
        </p:spPr>
        <p:txBody>
          <a:bodyPr lIns="91410" tIns="45706" rIns="91410" bIns="45706">
            <a:prstTxWarp prst="textNoShape">
              <a:avLst/>
            </a:prstTxWarp>
            <a:spAutoFit/>
          </a:bodyPr>
          <a:lstStyle/>
          <a:p>
            <a:pPr>
              <a:spcBef>
                <a:spcPct val="50000"/>
              </a:spcBef>
            </a:pPr>
            <a:r>
              <a:rPr lang="en-US" sz="1800" b="0">
                <a:solidFill>
                  <a:schemeClr val="tx1"/>
                </a:solidFill>
              </a:rPr>
              <a:t>DeDuplication only requires system unique pseudonymity within system </a:t>
            </a:r>
            <a:endParaRPr lang="en-US" sz="2400" b="0">
              <a:solidFill>
                <a:schemeClr val="tx1"/>
              </a:solidFill>
            </a:endParaRPr>
          </a:p>
          <a:p>
            <a:pPr>
              <a:spcBef>
                <a:spcPct val="50000"/>
              </a:spcBef>
            </a:pPr>
            <a:r>
              <a:rPr lang="en-US" sz="1800" b="0">
                <a:solidFill>
                  <a:schemeClr val="tx1"/>
                </a:solidFill>
              </a:rPr>
              <a:t>Non-repudiation requires reversible polynymity, where some (trusted) party controls the reversibility</a:t>
            </a:r>
          </a:p>
          <a:p>
            <a:pPr>
              <a:spcBef>
                <a:spcPct val="50000"/>
              </a:spcBef>
            </a:pPr>
            <a:r>
              <a:rPr lang="en-US" sz="1800" b="0">
                <a:solidFill>
                  <a:schemeClr val="tx1"/>
                </a:solidFill>
              </a:rPr>
              <a:t>Some researchers talk about k-identifiablity if an action can be tracked to one of k identities, where k then measures level of de-identification </a:t>
            </a:r>
          </a:p>
        </p:txBody>
      </p:sp>
      <p:sp>
        <p:nvSpPr>
          <p:cNvPr id="49167" name="Text Box 15"/>
          <p:cNvSpPr txBox="1">
            <a:spLocks noChangeArrowheads="1"/>
          </p:cNvSpPr>
          <p:nvPr/>
        </p:nvSpPr>
        <p:spPr bwMode="auto">
          <a:xfrm>
            <a:off x="5715000" y="2378075"/>
            <a:ext cx="1600200" cy="523875"/>
          </a:xfrm>
          <a:prstGeom prst="rect">
            <a:avLst/>
          </a:prstGeom>
          <a:noFill/>
          <a:ln w="9525">
            <a:noFill/>
            <a:miter lim="800000"/>
            <a:headEnd/>
            <a:tailEnd/>
          </a:ln>
        </p:spPr>
        <p:txBody>
          <a:bodyPr lIns="91410" tIns="45706" rIns="91410" bIns="45706">
            <a:prstTxWarp prst="textNoShape">
              <a:avLst/>
            </a:prstTxWarp>
            <a:spAutoFit/>
          </a:bodyPr>
          <a:lstStyle/>
          <a:p>
            <a:pPr algn="ctr">
              <a:spcBef>
                <a:spcPct val="50000"/>
              </a:spcBef>
            </a:pPr>
            <a:r>
              <a:rPr lang="en-US" sz="1400" b="0">
                <a:solidFill>
                  <a:schemeClr val="tx1"/>
                </a:solidFill>
                <a:latin typeface="Arial Black" charset="0"/>
              </a:rPr>
              <a:t>Reversible</a:t>
            </a:r>
            <a:br>
              <a:rPr lang="en-US" sz="1400" b="0">
                <a:solidFill>
                  <a:schemeClr val="tx1"/>
                </a:solidFill>
                <a:latin typeface="Arial Black" charset="0"/>
              </a:rPr>
            </a:br>
            <a:r>
              <a:rPr lang="en-US" sz="1400" b="0">
                <a:solidFill>
                  <a:schemeClr val="tx1"/>
                </a:solidFill>
                <a:latin typeface="Arial Black" charset="0"/>
              </a:rPr>
              <a:t>Pseudonymity</a:t>
            </a:r>
          </a:p>
        </p:txBody>
      </p:sp>
      <p:sp>
        <p:nvSpPr>
          <p:cNvPr id="49168" name="AutoShape 16"/>
          <p:cNvSpPr>
            <a:spLocks noChangeArrowheads="1"/>
          </p:cNvSpPr>
          <p:nvPr/>
        </p:nvSpPr>
        <p:spPr bwMode="auto">
          <a:xfrm>
            <a:off x="6424613" y="2133600"/>
            <a:ext cx="128587" cy="128588"/>
          </a:xfrm>
          <a:prstGeom prst="flowChartConnector">
            <a:avLst/>
          </a:prstGeom>
          <a:solidFill>
            <a:schemeClr val="tx1"/>
          </a:solidFill>
          <a:ln w="9525">
            <a:solidFill>
              <a:schemeClr val="tx1"/>
            </a:solidFill>
            <a:round/>
            <a:headEnd/>
            <a:tailEnd/>
          </a:ln>
        </p:spPr>
        <p:txBody>
          <a:bodyPr wrap="none" lIns="91410" tIns="45706" rIns="91410" bIns="45706" anchor="ctr">
            <a:prstTxWarp prst="textNoShape">
              <a:avLst/>
            </a:prstTxWarp>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685800" y="228600"/>
            <a:ext cx="7772400" cy="1219200"/>
          </a:xfrm>
          <a:prstGeom prst="rect">
            <a:avLst/>
          </a:prstGeom>
          <a:noFill/>
          <a:ln w="9525">
            <a:noFill/>
            <a:miter lim="800000"/>
            <a:headEnd/>
            <a:tailEnd/>
          </a:ln>
        </p:spPr>
        <p:txBody>
          <a:bodyPr lIns="92045" tIns="46024" rIns="92045" bIns="46024" anchor="ctr">
            <a:prstTxWarp prst="textNoShape">
              <a:avLst/>
            </a:prstTxWarp>
          </a:bodyPr>
          <a:lstStyle/>
          <a:p>
            <a:pPr algn="ctr" defTabSz="455613" eaLnBrk="1" hangingPunct="1">
              <a:buClr>
                <a:srgbClr val="AA934D"/>
              </a:buClr>
              <a:buSzPct val="100000"/>
            </a:pPr>
            <a:r>
              <a:rPr lang="en-US" sz="4800" b="0">
                <a:solidFill>
                  <a:srgbClr val="000000"/>
                </a:solidFill>
                <a:latin typeface="Arial" charset="0"/>
              </a:rPr>
              <a:t>Linkability</a:t>
            </a:r>
          </a:p>
        </p:txBody>
      </p:sp>
      <p:sp>
        <p:nvSpPr>
          <p:cNvPr id="50179" name="Text Box 3"/>
          <p:cNvSpPr txBox="1">
            <a:spLocks noChangeArrowheads="1"/>
          </p:cNvSpPr>
          <p:nvPr/>
        </p:nvSpPr>
        <p:spPr bwMode="auto">
          <a:xfrm>
            <a:off x="6096000" y="533400"/>
            <a:ext cx="1676400" cy="738188"/>
          </a:xfrm>
          <a:prstGeom prst="rect">
            <a:avLst/>
          </a:prstGeom>
          <a:noFill/>
          <a:ln w="9525">
            <a:noFill/>
            <a:miter lim="800000"/>
            <a:headEnd/>
            <a:tailEnd/>
          </a:ln>
        </p:spPr>
        <p:txBody>
          <a:bodyPr lIns="91410" tIns="45706" rIns="91410" bIns="45706">
            <a:prstTxWarp prst="textNoShape">
              <a:avLst/>
            </a:prstTxWarp>
            <a:spAutoFit/>
          </a:bodyPr>
          <a:lstStyle/>
          <a:p>
            <a:pPr>
              <a:spcBef>
                <a:spcPct val="50000"/>
              </a:spcBef>
            </a:pPr>
            <a:r>
              <a:rPr lang="en-US" sz="1400" b="0">
                <a:solidFill>
                  <a:schemeClr val="tx1"/>
                </a:solidFill>
              </a:rPr>
              <a:t>This metric requires </a:t>
            </a:r>
            <a:r>
              <a:rPr lang="en-US" sz="1400" b="0" i="1">
                <a:solidFill>
                  <a:schemeClr val="tx1"/>
                </a:solidFill>
              </a:rPr>
              <a:t>n</a:t>
            </a:r>
            <a:r>
              <a:rPr lang="en-US" sz="1400" b="0">
                <a:solidFill>
                  <a:schemeClr val="tx1"/>
                </a:solidFill>
              </a:rPr>
              <a:t> data elements. Where </a:t>
            </a:r>
            <a:r>
              <a:rPr lang="en-US" sz="1400" b="0" i="1">
                <a:solidFill>
                  <a:schemeClr val="tx1"/>
                </a:solidFill>
              </a:rPr>
              <a:t>n</a:t>
            </a:r>
            <a:r>
              <a:rPr lang="en-US" sz="1400" b="0">
                <a:solidFill>
                  <a:schemeClr val="tx1"/>
                </a:solidFill>
              </a:rPr>
              <a:t> &gt; 1.</a:t>
            </a:r>
          </a:p>
        </p:txBody>
      </p:sp>
      <p:sp>
        <p:nvSpPr>
          <p:cNvPr id="50180" name="Text Box 4"/>
          <p:cNvSpPr txBox="1">
            <a:spLocks noChangeArrowheads="1"/>
          </p:cNvSpPr>
          <p:nvPr/>
        </p:nvSpPr>
        <p:spPr bwMode="auto">
          <a:xfrm>
            <a:off x="1905000" y="1752600"/>
            <a:ext cx="5486400" cy="1230313"/>
          </a:xfrm>
          <a:prstGeom prst="rect">
            <a:avLst/>
          </a:prstGeom>
          <a:noFill/>
          <a:ln w="9525">
            <a:noFill/>
            <a:miter lim="800000"/>
            <a:headEnd/>
            <a:tailEnd/>
          </a:ln>
        </p:spPr>
        <p:txBody>
          <a:bodyPr lIns="91410" tIns="45706" rIns="91410" bIns="45706">
            <a:prstTxWarp prst="textNoShape">
              <a:avLst/>
            </a:prstTxWarp>
            <a:spAutoFit/>
          </a:bodyPr>
          <a:lstStyle/>
          <a:p>
            <a:pPr>
              <a:spcBef>
                <a:spcPct val="50000"/>
              </a:spcBef>
            </a:pPr>
            <a:r>
              <a:rPr lang="en-US" sz="1800" b="0">
                <a:solidFill>
                  <a:schemeClr val="tx1"/>
                </a:solidFill>
              </a:rPr>
              <a:t>Measures the degree to which data elements are linked to each other.   (Identity measurement can be thought of as the degree to which data elements are linkable to the verinym or true name of the data subject).</a:t>
            </a:r>
            <a:endParaRPr lang="en-US" sz="2400" b="0">
              <a:solidFill>
                <a:schemeClr val="tx1"/>
              </a:solidFill>
            </a:endParaRPr>
          </a:p>
        </p:txBody>
      </p:sp>
      <p:sp>
        <p:nvSpPr>
          <p:cNvPr id="50181" name="Line 5"/>
          <p:cNvSpPr>
            <a:spLocks noChangeShapeType="1"/>
          </p:cNvSpPr>
          <p:nvPr/>
        </p:nvSpPr>
        <p:spPr bwMode="auto">
          <a:xfrm>
            <a:off x="1600200" y="3505200"/>
            <a:ext cx="6096000" cy="0"/>
          </a:xfrm>
          <a:prstGeom prst="line">
            <a:avLst/>
          </a:prstGeom>
          <a:noFill/>
          <a:ln w="25400">
            <a:solidFill>
              <a:schemeClr val="tx1"/>
            </a:solidFill>
            <a:round/>
            <a:headEnd type="oval" w="med" len="med"/>
            <a:tailEnd type="oval" w="med" len="med"/>
          </a:ln>
        </p:spPr>
        <p:txBody>
          <a:bodyPr wrap="none" lIns="91410" tIns="45706" rIns="91410" bIns="45706" anchor="ctr">
            <a:prstTxWarp prst="textNoShape">
              <a:avLst/>
            </a:prstTxWarp>
          </a:bodyPr>
          <a:lstStyle/>
          <a:p>
            <a:endParaRPr lang="en-US"/>
          </a:p>
        </p:txBody>
      </p:sp>
      <p:sp>
        <p:nvSpPr>
          <p:cNvPr id="50182" name="Text Box 6"/>
          <p:cNvSpPr txBox="1">
            <a:spLocks noChangeArrowheads="1"/>
          </p:cNvSpPr>
          <p:nvPr/>
        </p:nvSpPr>
        <p:spPr bwMode="auto">
          <a:xfrm>
            <a:off x="990600" y="3657600"/>
            <a:ext cx="1905000" cy="307975"/>
          </a:xfrm>
          <a:prstGeom prst="rect">
            <a:avLst/>
          </a:prstGeom>
          <a:noFill/>
          <a:ln w="9525">
            <a:noFill/>
            <a:miter lim="800000"/>
            <a:headEnd/>
            <a:tailEnd/>
          </a:ln>
        </p:spPr>
        <p:txBody>
          <a:bodyPr lIns="91410" tIns="45706" rIns="91410" bIns="45706">
            <a:prstTxWarp prst="textNoShape">
              <a:avLst/>
            </a:prstTxWarp>
            <a:spAutoFit/>
          </a:bodyPr>
          <a:lstStyle/>
          <a:p>
            <a:pPr>
              <a:spcBef>
                <a:spcPct val="50000"/>
              </a:spcBef>
            </a:pPr>
            <a:r>
              <a:rPr lang="en-US" sz="1400" b="0">
                <a:solidFill>
                  <a:schemeClr val="tx1"/>
                </a:solidFill>
                <a:latin typeface="Arial Black" charset="0"/>
              </a:rPr>
              <a:t>Non-linkability</a:t>
            </a:r>
          </a:p>
        </p:txBody>
      </p:sp>
      <p:sp>
        <p:nvSpPr>
          <p:cNvPr id="50183" name="Text Box 7"/>
          <p:cNvSpPr txBox="1">
            <a:spLocks noChangeArrowheads="1"/>
          </p:cNvSpPr>
          <p:nvPr/>
        </p:nvSpPr>
        <p:spPr bwMode="auto">
          <a:xfrm>
            <a:off x="533400" y="4038600"/>
            <a:ext cx="2286000" cy="846138"/>
          </a:xfrm>
          <a:prstGeom prst="rect">
            <a:avLst/>
          </a:prstGeom>
          <a:noFill/>
          <a:ln w="9525">
            <a:noFill/>
            <a:miter lim="800000"/>
            <a:headEnd/>
            <a:tailEnd/>
          </a:ln>
        </p:spPr>
        <p:txBody>
          <a:bodyPr lIns="91410" tIns="45706" rIns="91410" bIns="45706">
            <a:prstTxWarp prst="textNoShape">
              <a:avLst/>
            </a:prstTxWarp>
            <a:spAutoFit/>
          </a:bodyPr>
          <a:lstStyle/>
          <a:p>
            <a:pPr algn="ctr">
              <a:spcBef>
                <a:spcPts val="500"/>
              </a:spcBef>
              <a:spcAft>
                <a:spcPts val="500"/>
              </a:spcAft>
            </a:pPr>
            <a:r>
              <a:rPr lang="en-US" sz="1200" b="0">
                <a:solidFill>
                  <a:schemeClr val="tx1"/>
                </a:solidFill>
                <a:latin typeface="Courier New" charset="0"/>
              </a:rPr>
              <a:t>It cannot be determined which set of transactions belong which each other.</a:t>
            </a:r>
            <a:r>
              <a:rPr lang="en-US" sz="1200" b="0" i="1">
                <a:solidFill>
                  <a:schemeClr val="tx1"/>
                </a:solidFill>
                <a:latin typeface="Courier New" charset="0"/>
              </a:rPr>
              <a:t> </a:t>
            </a:r>
          </a:p>
        </p:txBody>
      </p:sp>
      <p:sp>
        <p:nvSpPr>
          <p:cNvPr id="50184" name="Text Box 8"/>
          <p:cNvSpPr txBox="1">
            <a:spLocks noChangeArrowheads="1"/>
          </p:cNvSpPr>
          <p:nvPr/>
        </p:nvSpPr>
        <p:spPr bwMode="auto">
          <a:xfrm>
            <a:off x="6553200" y="4114800"/>
            <a:ext cx="2286000" cy="1878013"/>
          </a:xfrm>
          <a:prstGeom prst="rect">
            <a:avLst/>
          </a:prstGeom>
          <a:noFill/>
          <a:ln w="9525">
            <a:noFill/>
            <a:miter lim="800000"/>
            <a:headEnd/>
            <a:tailEnd/>
          </a:ln>
        </p:spPr>
        <p:txBody>
          <a:bodyPr lIns="91410" tIns="45706" rIns="91410" bIns="45706">
            <a:prstTxWarp prst="textNoShape">
              <a:avLst/>
            </a:prstTxWarp>
            <a:spAutoFit/>
          </a:bodyPr>
          <a:lstStyle/>
          <a:p>
            <a:pPr algn="ctr">
              <a:spcBef>
                <a:spcPts val="500"/>
              </a:spcBef>
              <a:spcAft>
                <a:spcPts val="500"/>
              </a:spcAft>
            </a:pPr>
            <a:r>
              <a:rPr lang="en-US" sz="1200" b="0">
                <a:solidFill>
                  <a:schemeClr val="tx1"/>
                </a:solidFill>
                <a:latin typeface="Courier New" charset="0"/>
              </a:rPr>
              <a:t>It may be fully determined which set of transactions belong with each other.</a:t>
            </a:r>
          </a:p>
          <a:p>
            <a:pPr algn="ctr">
              <a:spcBef>
                <a:spcPts val="500"/>
              </a:spcBef>
              <a:spcAft>
                <a:spcPts val="500"/>
              </a:spcAft>
            </a:pPr>
            <a:endParaRPr lang="en-US" sz="1200" b="0">
              <a:solidFill>
                <a:schemeClr val="tx1"/>
              </a:solidFill>
              <a:latin typeface="Courier New" charset="0"/>
            </a:endParaRPr>
          </a:p>
          <a:p>
            <a:pPr algn="ctr">
              <a:spcBef>
                <a:spcPts val="500"/>
              </a:spcBef>
              <a:spcAft>
                <a:spcPts val="500"/>
              </a:spcAft>
            </a:pPr>
            <a:r>
              <a:rPr lang="en-US" sz="1200" b="0">
                <a:solidFill>
                  <a:schemeClr val="tx1"/>
                </a:solidFill>
                <a:latin typeface="Courier New" charset="0"/>
              </a:rPr>
              <a:t>Example:  Transactions belonging to the same individual.</a:t>
            </a:r>
            <a:endParaRPr lang="en-US" sz="1200" b="0" i="1">
              <a:solidFill>
                <a:schemeClr val="tx1"/>
              </a:solidFill>
              <a:latin typeface="Courier New" charset="0"/>
            </a:endParaRPr>
          </a:p>
        </p:txBody>
      </p:sp>
      <p:sp>
        <p:nvSpPr>
          <p:cNvPr id="50185" name="Text Box 9"/>
          <p:cNvSpPr txBox="1">
            <a:spLocks noChangeArrowheads="1"/>
          </p:cNvSpPr>
          <p:nvPr/>
        </p:nvSpPr>
        <p:spPr bwMode="auto">
          <a:xfrm>
            <a:off x="6934200" y="3657600"/>
            <a:ext cx="1676400" cy="307975"/>
          </a:xfrm>
          <a:prstGeom prst="rect">
            <a:avLst/>
          </a:prstGeom>
          <a:noFill/>
          <a:ln w="9525">
            <a:noFill/>
            <a:miter lim="800000"/>
            <a:headEnd/>
            <a:tailEnd/>
          </a:ln>
        </p:spPr>
        <p:txBody>
          <a:bodyPr lIns="91410" tIns="45706" rIns="91410" bIns="45706">
            <a:prstTxWarp prst="textNoShape">
              <a:avLst/>
            </a:prstTxWarp>
            <a:spAutoFit/>
          </a:bodyPr>
          <a:lstStyle/>
          <a:p>
            <a:pPr>
              <a:spcBef>
                <a:spcPct val="50000"/>
              </a:spcBef>
            </a:pPr>
            <a:r>
              <a:rPr lang="en-US" sz="1400" b="0">
                <a:solidFill>
                  <a:schemeClr val="tx1"/>
                </a:solidFill>
                <a:latin typeface="Arial Black" charset="0"/>
              </a:rPr>
              <a:t>Full Linkability</a:t>
            </a:r>
          </a:p>
        </p:txBody>
      </p:sp>
      <p:sp>
        <p:nvSpPr>
          <p:cNvPr id="50186" name="Rectangle 10"/>
          <p:cNvSpPr>
            <a:spLocks noChangeArrowheads="1"/>
          </p:cNvSpPr>
          <p:nvPr/>
        </p:nvSpPr>
        <p:spPr bwMode="auto">
          <a:xfrm>
            <a:off x="1143000" y="5226050"/>
            <a:ext cx="4819650" cy="646113"/>
          </a:xfrm>
          <a:prstGeom prst="rect">
            <a:avLst/>
          </a:prstGeom>
          <a:noFill/>
          <a:ln w="9525">
            <a:noFill/>
            <a:miter lim="800000"/>
            <a:headEnd/>
            <a:tailEnd/>
          </a:ln>
        </p:spPr>
        <p:txBody>
          <a:bodyPr wrap="none" lIns="91410" tIns="45706" rIns="91410" bIns="45706">
            <a:prstTxWarp prst="textNoShape">
              <a:avLst/>
            </a:prstTxWarp>
            <a:spAutoFit/>
          </a:bodyPr>
          <a:lstStyle/>
          <a:p>
            <a:r>
              <a:rPr lang="en-US" sz="1800" b="0">
                <a:solidFill>
                  <a:schemeClr val="tx1"/>
                </a:solidFill>
              </a:rPr>
              <a:t>Linkability relations can be directional, given </a:t>
            </a:r>
          </a:p>
          <a:p>
            <a:r>
              <a:rPr lang="en-US" sz="1800" b="0">
                <a:solidFill>
                  <a:schemeClr val="tx1"/>
                </a:solidFill>
              </a:rPr>
              <a:t>A can link to B does not mean that B can link to A  </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685800" y="228600"/>
            <a:ext cx="7772400" cy="1219200"/>
          </a:xfrm>
          <a:prstGeom prst="rect">
            <a:avLst/>
          </a:prstGeom>
          <a:noFill/>
          <a:ln w="9525">
            <a:noFill/>
            <a:miter lim="800000"/>
            <a:headEnd/>
            <a:tailEnd/>
          </a:ln>
        </p:spPr>
        <p:txBody>
          <a:bodyPr lIns="92045" tIns="46024" rIns="92045" bIns="46024" anchor="ctr">
            <a:prstTxWarp prst="textNoShape">
              <a:avLst/>
            </a:prstTxWarp>
          </a:bodyPr>
          <a:lstStyle/>
          <a:p>
            <a:pPr algn="ctr" defTabSz="455613" eaLnBrk="1" hangingPunct="1">
              <a:buClr>
                <a:srgbClr val="AA934D"/>
              </a:buClr>
              <a:buSzPct val="100000"/>
            </a:pPr>
            <a:r>
              <a:rPr lang="en-US" sz="4400" b="0">
                <a:solidFill>
                  <a:srgbClr val="000000"/>
                </a:solidFill>
                <a:latin typeface="Arial" charset="0"/>
              </a:rPr>
              <a:t>Linkability</a:t>
            </a:r>
          </a:p>
        </p:txBody>
      </p:sp>
      <p:sp>
        <p:nvSpPr>
          <p:cNvPr id="51203" name="Rectangle 3"/>
          <p:cNvSpPr>
            <a:spLocks noChangeArrowheads="1"/>
          </p:cNvSpPr>
          <p:nvPr/>
        </p:nvSpPr>
        <p:spPr bwMode="auto">
          <a:xfrm>
            <a:off x="609600" y="1676400"/>
            <a:ext cx="8153400" cy="5154613"/>
          </a:xfrm>
          <a:prstGeom prst="rect">
            <a:avLst/>
          </a:prstGeom>
          <a:noFill/>
          <a:ln w="12700" cap="sq">
            <a:noFill/>
            <a:miter lim="800000"/>
            <a:headEnd/>
            <a:tailEnd/>
          </a:ln>
        </p:spPr>
        <p:txBody>
          <a:bodyPr lIns="91410" tIns="45706" rIns="91410" bIns="45706">
            <a:prstTxWarp prst="textNoShape">
              <a:avLst/>
            </a:prstTxWarp>
            <a:spAutoFit/>
          </a:bodyPr>
          <a:lstStyle/>
          <a:p>
            <a:pPr>
              <a:spcBef>
                <a:spcPct val="50000"/>
              </a:spcBef>
            </a:pPr>
            <a:r>
              <a:rPr lang="en-US" sz="1800" b="0">
                <a:solidFill>
                  <a:schemeClr val="tx1"/>
                </a:solidFill>
              </a:rPr>
              <a:t>The requirements for unlinkability are intended to protect the user against the use of profiling of operations. For example, when a telephone smart card is employed with a unique number, the telephone company can determine the behavior of the user of this telephone card. Hiding the relationship between different invocations of a service or access of a resource will prevent this kind of information gathering. </a:t>
            </a:r>
          </a:p>
          <a:p>
            <a:pPr>
              <a:spcBef>
                <a:spcPct val="50000"/>
              </a:spcBef>
            </a:pPr>
            <a:r>
              <a:rPr lang="en-US" sz="1800" b="0">
                <a:solidFill>
                  <a:schemeClr val="tx1"/>
                </a:solidFill>
              </a:rPr>
              <a:t>Non-linkability requires that different operations cannot be related. This relationship can take several forms. For example, the user associated with the operation, or the terminal which initiated the action, or the time the action was executed.</a:t>
            </a:r>
          </a:p>
          <a:p>
            <a:pPr>
              <a:spcBef>
                <a:spcPct val="50000"/>
              </a:spcBef>
            </a:pPr>
            <a:r>
              <a:rPr lang="en-US" sz="1800" b="0">
                <a:solidFill>
                  <a:schemeClr val="tx1"/>
                </a:solidFill>
              </a:rPr>
              <a:t>The primary solution to linkability is generally the token based approach, with an awareness of other factors (time, location, message contents (which we refer to as observability)) which could also tend to allow transactions to be linked. In addition, approaches such as message padding and ‘salting’ are employed to prevent data matches.</a:t>
            </a:r>
          </a:p>
          <a:p>
            <a:pPr>
              <a:spcBef>
                <a:spcPct val="50000"/>
              </a:spcBef>
            </a:pPr>
            <a:endParaRPr lang="en-US" sz="1800" b="0">
              <a:solidFill>
                <a:schemeClr val="tx1"/>
              </a:solidFill>
            </a:endParaRPr>
          </a:p>
          <a:p>
            <a:pPr>
              <a:spcBef>
                <a:spcPct val="50000"/>
              </a:spcBef>
            </a:pPr>
            <a:r>
              <a:rPr lang="en-US" sz="1800" b="0">
                <a:solidFill>
                  <a:schemeClr val="tx1"/>
                </a:solidFill>
              </a:rPr>
              <a:t>Note linkability need not be just the biometric, e.g. a smart-card + biometric may be linkable because of the unique ID in the smartcard. </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685800" y="228600"/>
            <a:ext cx="7772400" cy="1219200"/>
          </a:xfrm>
          <a:prstGeom prst="rect">
            <a:avLst/>
          </a:prstGeom>
          <a:noFill/>
          <a:ln w="9525">
            <a:noFill/>
            <a:miter lim="800000"/>
            <a:headEnd/>
            <a:tailEnd/>
          </a:ln>
        </p:spPr>
        <p:txBody>
          <a:bodyPr lIns="92045" tIns="46024" rIns="92045" bIns="46024" anchor="ctr">
            <a:prstTxWarp prst="textNoShape">
              <a:avLst/>
            </a:prstTxWarp>
          </a:bodyPr>
          <a:lstStyle/>
          <a:p>
            <a:pPr algn="ctr" defTabSz="455613" eaLnBrk="1" hangingPunct="1">
              <a:buClr>
                <a:srgbClr val="AA934D"/>
              </a:buClr>
              <a:buSzPct val="100000"/>
            </a:pPr>
            <a:r>
              <a:rPr lang="en-US" sz="4800" b="0">
                <a:solidFill>
                  <a:srgbClr val="000000"/>
                </a:solidFill>
                <a:latin typeface="Arial" charset="0"/>
              </a:rPr>
              <a:t>Observability</a:t>
            </a:r>
          </a:p>
        </p:txBody>
      </p:sp>
      <p:sp>
        <p:nvSpPr>
          <p:cNvPr id="52227" name="Text Box 3"/>
          <p:cNvSpPr txBox="1">
            <a:spLocks noChangeArrowheads="1"/>
          </p:cNvSpPr>
          <p:nvPr/>
        </p:nvSpPr>
        <p:spPr bwMode="auto">
          <a:xfrm>
            <a:off x="1905000" y="1752600"/>
            <a:ext cx="5486400" cy="646113"/>
          </a:xfrm>
          <a:prstGeom prst="rect">
            <a:avLst/>
          </a:prstGeom>
          <a:noFill/>
          <a:ln w="9525">
            <a:noFill/>
            <a:miter lim="800000"/>
            <a:headEnd/>
            <a:tailEnd/>
          </a:ln>
        </p:spPr>
        <p:txBody>
          <a:bodyPr lIns="91410" tIns="45706" rIns="91410" bIns="45706">
            <a:prstTxWarp prst="textNoShape">
              <a:avLst/>
            </a:prstTxWarp>
            <a:spAutoFit/>
          </a:bodyPr>
          <a:lstStyle/>
          <a:p>
            <a:pPr>
              <a:spcBef>
                <a:spcPct val="50000"/>
              </a:spcBef>
            </a:pPr>
            <a:r>
              <a:rPr lang="en-US" sz="1800" b="0">
                <a:solidFill>
                  <a:schemeClr val="tx1"/>
                </a:solidFill>
              </a:rPr>
              <a:t>Measures the degree to which identity or linkability may be impacted from the use of a system.</a:t>
            </a:r>
            <a:endParaRPr lang="en-US" sz="2400" b="0">
              <a:solidFill>
                <a:schemeClr val="tx1"/>
              </a:solidFill>
            </a:endParaRPr>
          </a:p>
        </p:txBody>
      </p:sp>
      <p:sp>
        <p:nvSpPr>
          <p:cNvPr id="52228" name="Line 4"/>
          <p:cNvSpPr>
            <a:spLocks noChangeShapeType="1"/>
          </p:cNvSpPr>
          <p:nvPr/>
        </p:nvSpPr>
        <p:spPr bwMode="auto">
          <a:xfrm>
            <a:off x="1600200" y="2895600"/>
            <a:ext cx="6096000" cy="0"/>
          </a:xfrm>
          <a:prstGeom prst="line">
            <a:avLst/>
          </a:prstGeom>
          <a:noFill/>
          <a:ln w="25400">
            <a:solidFill>
              <a:schemeClr val="tx1"/>
            </a:solidFill>
            <a:round/>
            <a:headEnd type="oval" w="med" len="med"/>
            <a:tailEnd type="oval" w="med" len="med"/>
          </a:ln>
        </p:spPr>
        <p:txBody>
          <a:bodyPr wrap="none" lIns="91410" tIns="45706" rIns="91410" bIns="45706" anchor="ctr">
            <a:prstTxWarp prst="textNoShape">
              <a:avLst/>
            </a:prstTxWarp>
          </a:bodyPr>
          <a:lstStyle/>
          <a:p>
            <a:endParaRPr lang="en-US"/>
          </a:p>
        </p:txBody>
      </p:sp>
      <p:sp>
        <p:nvSpPr>
          <p:cNvPr id="52229" name="Text Box 5"/>
          <p:cNvSpPr txBox="1">
            <a:spLocks noChangeArrowheads="1"/>
          </p:cNvSpPr>
          <p:nvPr/>
        </p:nvSpPr>
        <p:spPr bwMode="auto">
          <a:xfrm>
            <a:off x="457200" y="3429000"/>
            <a:ext cx="2286000" cy="1878013"/>
          </a:xfrm>
          <a:prstGeom prst="rect">
            <a:avLst/>
          </a:prstGeom>
          <a:noFill/>
          <a:ln w="9525">
            <a:noFill/>
            <a:miter lim="800000"/>
            <a:headEnd/>
            <a:tailEnd/>
          </a:ln>
        </p:spPr>
        <p:txBody>
          <a:bodyPr lIns="91410" tIns="45706" rIns="91410" bIns="45706">
            <a:prstTxWarp prst="textNoShape">
              <a:avLst/>
            </a:prstTxWarp>
            <a:spAutoFit/>
          </a:bodyPr>
          <a:lstStyle/>
          <a:p>
            <a:pPr algn="ctr">
              <a:spcBef>
                <a:spcPts val="500"/>
              </a:spcBef>
              <a:spcAft>
                <a:spcPts val="500"/>
              </a:spcAft>
            </a:pPr>
            <a:r>
              <a:rPr lang="en-US" sz="1200" b="0">
                <a:solidFill>
                  <a:schemeClr val="tx1"/>
                </a:solidFill>
                <a:latin typeface="Courier New" charset="0"/>
              </a:rPr>
              <a:t>Nothing can be inferred from the record of the use of a system.</a:t>
            </a:r>
          </a:p>
          <a:p>
            <a:pPr algn="ctr">
              <a:spcBef>
                <a:spcPts val="500"/>
              </a:spcBef>
              <a:spcAft>
                <a:spcPts val="500"/>
              </a:spcAft>
            </a:pPr>
            <a:endParaRPr lang="en-US" sz="1200" b="0">
              <a:solidFill>
                <a:schemeClr val="tx1"/>
              </a:solidFill>
              <a:latin typeface="Courier New" charset="0"/>
            </a:endParaRPr>
          </a:p>
          <a:p>
            <a:pPr algn="ctr">
              <a:spcBef>
                <a:spcPts val="500"/>
              </a:spcBef>
              <a:spcAft>
                <a:spcPts val="500"/>
              </a:spcAft>
            </a:pPr>
            <a:r>
              <a:rPr lang="en-US" sz="1200" b="0">
                <a:solidFill>
                  <a:schemeClr val="tx1"/>
                </a:solidFill>
                <a:latin typeface="Courier New" charset="0"/>
              </a:rPr>
              <a:t>No record is made of the use of resources, location or transactions. </a:t>
            </a:r>
            <a:r>
              <a:rPr lang="en-US" sz="1200" b="0" i="1">
                <a:solidFill>
                  <a:schemeClr val="tx1"/>
                </a:solidFill>
                <a:latin typeface="Courier New" charset="0"/>
              </a:rPr>
              <a:t> </a:t>
            </a:r>
          </a:p>
        </p:txBody>
      </p:sp>
      <p:sp>
        <p:nvSpPr>
          <p:cNvPr id="52230" name="Text Box 6"/>
          <p:cNvSpPr txBox="1">
            <a:spLocks noChangeArrowheads="1"/>
          </p:cNvSpPr>
          <p:nvPr/>
        </p:nvSpPr>
        <p:spPr bwMode="auto">
          <a:xfrm>
            <a:off x="6705600" y="3048000"/>
            <a:ext cx="1905000" cy="307975"/>
          </a:xfrm>
          <a:prstGeom prst="rect">
            <a:avLst/>
          </a:prstGeom>
          <a:noFill/>
          <a:ln w="9525">
            <a:noFill/>
            <a:miter lim="800000"/>
            <a:headEnd/>
            <a:tailEnd/>
          </a:ln>
        </p:spPr>
        <p:txBody>
          <a:bodyPr lIns="91410" tIns="45706" rIns="91410" bIns="45706">
            <a:prstTxWarp prst="textNoShape">
              <a:avLst/>
            </a:prstTxWarp>
            <a:spAutoFit/>
          </a:bodyPr>
          <a:lstStyle/>
          <a:p>
            <a:pPr>
              <a:spcBef>
                <a:spcPct val="50000"/>
              </a:spcBef>
            </a:pPr>
            <a:r>
              <a:rPr lang="en-US" sz="1400" b="0">
                <a:solidFill>
                  <a:schemeClr val="tx1"/>
                </a:solidFill>
                <a:latin typeface="Arial Black" charset="0"/>
              </a:rPr>
              <a:t>Full Observability</a:t>
            </a:r>
          </a:p>
        </p:txBody>
      </p:sp>
      <p:sp>
        <p:nvSpPr>
          <p:cNvPr id="52231" name="Text Box 7"/>
          <p:cNvSpPr txBox="1">
            <a:spLocks noChangeArrowheads="1"/>
          </p:cNvSpPr>
          <p:nvPr/>
        </p:nvSpPr>
        <p:spPr bwMode="auto">
          <a:xfrm>
            <a:off x="609600" y="3048000"/>
            <a:ext cx="2133600" cy="307975"/>
          </a:xfrm>
          <a:prstGeom prst="rect">
            <a:avLst/>
          </a:prstGeom>
          <a:noFill/>
          <a:ln w="9525">
            <a:noFill/>
            <a:miter lim="800000"/>
            <a:headEnd/>
            <a:tailEnd/>
          </a:ln>
        </p:spPr>
        <p:txBody>
          <a:bodyPr lIns="91410" tIns="45706" rIns="91410" bIns="45706">
            <a:prstTxWarp prst="textNoShape">
              <a:avLst/>
            </a:prstTxWarp>
            <a:spAutoFit/>
          </a:bodyPr>
          <a:lstStyle/>
          <a:p>
            <a:pPr>
              <a:spcBef>
                <a:spcPct val="50000"/>
              </a:spcBef>
            </a:pPr>
            <a:r>
              <a:rPr lang="en-US" sz="1400" b="0">
                <a:solidFill>
                  <a:schemeClr val="tx1"/>
                </a:solidFill>
                <a:latin typeface="Arial Black" charset="0"/>
              </a:rPr>
              <a:t>Non Observability</a:t>
            </a:r>
          </a:p>
        </p:txBody>
      </p:sp>
      <p:sp>
        <p:nvSpPr>
          <p:cNvPr id="52232" name="Text Box 8"/>
          <p:cNvSpPr txBox="1">
            <a:spLocks noChangeArrowheads="1"/>
          </p:cNvSpPr>
          <p:nvPr/>
        </p:nvSpPr>
        <p:spPr bwMode="auto">
          <a:xfrm>
            <a:off x="6477000" y="3429000"/>
            <a:ext cx="2286000" cy="2078038"/>
          </a:xfrm>
          <a:prstGeom prst="rect">
            <a:avLst/>
          </a:prstGeom>
          <a:noFill/>
          <a:ln w="9525">
            <a:noFill/>
            <a:miter lim="800000"/>
            <a:headEnd/>
            <a:tailEnd/>
          </a:ln>
        </p:spPr>
        <p:txBody>
          <a:bodyPr lIns="91410" tIns="45706" rIns="91410" bIns="45706">
            <a:prstTxWarp prst="textNoShape">
              <a:avLst/>
            </a:prstTxWarp>
            <a:spAutoFit/>
          </a:bodyPr>
          <a:lstStyle/>
          <a:p>
            <a:pPr algn="ctr">
              <a:spcBef>
                <a:spcPts val="500"/>
              </a:spcBef>
              <a:spcAft>
                <a:spcPts val="500"/>
              </a:spcAft>
            </a:pPr>
            <a:r>
              <a:rPr lang="en-US" sz="1200" b="0">
                <a:solidFill>
                  <a:schemeClr val="tx1"/>
                </a:solidFill>
                <a:latin typeface="Courier New" charset="0"/>
              </a:rPr>
              <a:t>Identity or Linkability can be inferred from the record of the use of a system.</a:t>
            </a:r>
          </a:p>
          <a:p>
            <a:pPr algn="ctr">
              <a:spcBef>
                <a:spcPts val="500"/>
              </a:spcBef>
              <a:spcAft>
                <a:spcPts val="500"/>
              </a:spcAft>
            </a:pPr>
            <a:endParaRPr lang="en-US" sz="1200" b="0">
              <a:solidFill>
                <a:schemeClr val="tx1"/>
              </a:solidFill>
              <a:latin typeface="Courier New" charset="0"/>
            </a:endParaRPr>
          </a:p>
          <a:p>
            <a:pPr algn="ctr">
              <a:spcBef>
                <a:spcPts val="500"/>
              </a:spcBef>
              <a:spcAft>
                <a:spcPts val="500"/>
              </a:spcAft>
            </a:pPr>
            <a:r>
              <a:rPr lang="en-US" sz="1200" b="0">
                <a:solidFill>
                  <a:schemeClr val="tx1"/>
                </a:solidFill>
                <a:latin typeface="Courier New" charset="0"/>
              </a:rPr>
              <a:t>Full audit record is made of the use of resources, location or transactions. </a:t>
            </a:r>
            <a:r>
              <a:rPr lang="en-US" sz="1200" b="0" i="1">
                <a:solidFill>
                  <a:schemeClr val="tx1"/>
                </a:solidFill>
                <a:latin typeface="Courier New" charset="0"/>
              </a:rPr>
              <a:t> </a:t>
            </a:r>
          </a:p>
        </p:txBody>
      </p:sp>
      <p:sp>
        <p:nvSpPr>
          <p:cNvPr id="52233" name="Text Box 9"/>
          <p:cNvSpPr txBox="1">
            <a:spLocks noChangeArrowheads="1"/>
          </p:cNvSpPr>
          <p:nvPr/>
        </p:nvSpPr>
        <p:spPr bwMode="auto">
          <a:xfrm>
            <a:off x="533400" y="5942013"/>
            <a:ext cx="7772400" cy="923925"/>
          </a:xfrm>
          <a:prstGeom prst="rect">
            <a:avLst/>
          </a:prstGeom>
          <a:noFill/>
          <a:ln w="9525">
            <a:noFill/>
            <a:miter lim="800000"/>
            <a:headEnd/>
            <a:tailEnd/>
          </a:ln>
        </p:spPr>
        <p:txBody>
          <a:bodyPr lIns="91410" tIns="45706" rIns="91410" bIns="45706">
            <a:prstTxWarp prst="textNoShape">
              <a:avLst/>
            </a:prstTxWarp>
            <a:spAutoFit/>
          </a:bodyPr>
          <a:lstStyle/>
          <a:p>
            <a:pPr>
              <a:spcBef>
                <a:spcPct val="50000"/>
              </a:spcBef>
            </a:pPr>
            <a:r>
              <a:rPr lang="en-US" sz="1800" b="0">
                <a:solidFill>
                  <a:schemeClr val="tx1"/>
                </a:solidFill>
              </a:rPr>
              <a:t>Observability is also a function of who is considered, e.g. a transaction may be fully observable to system owner but have limited observability to another organization. .  </a:t>
            </a:r>
            <a:endParaRPr lang="en-US" sz="2400" b="0">
              <a:solidFill>
                <a:schemeClr val="tx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t>Interoperability vs privacy</a:t>
            </a:r>
          </a:p>
        </p:txBody>
      </p:sp>
      <p:sp>
        <p:nvSpPr>
          <p:cNvPr id="53251" name="Rectangle 3"/>
          <p:cNvSpPr>
            <a:spLocks noGrp="1" noChangeArrowheads="1"/>
          </p:cNvSpPr>
          <p:nvPr>
            <p:ph type="body" idx="1"/>
          </p:nvPr>
        </p:nvSpPr>
        <p:spPr/>
        <p:txBody>
          <a:bodyPr/>
          <a:lstStyle/>
          <a:p>
            <a:pPr eaLnBrk="1" hangingPunct="1"/>
            <a:r>
              <a:rPr lang="en-US"/>
              <a:t>Governments/Markets want to reuse to reduce costs and improve efficiencies.  They want Interoperability.</a:t>
            </a:r>
          </a:p>
          <a:p>
            <a:pPr eaLnBrk="1" hangingPunct="1"/>
            <a:endParaRPr lang="en-US"/>
          </a:p>
          <a:p>
            <a:pPr eaLnBrk="1" hangingPunct="1"/>
            <a:r>
              <a:rPr lang="en-US"/>
              <a:t>What is its impact on privacy?</a:t>
            </a:r>
          </a:p>
          <a:p>
            <a:pPr lvl="1" eaLnBrk="1" hangingPunct="1"/>
            <a:r>
              <a:rPr lang="en-US"/>
              <a:t>Discussion time..</a:t>
            </a:r>
          </a:p>
        </p:txBody>
      </p:sp>
    </p:spTree>
  </p:cSld>
  <p:clrMapOvr>
    <a:masterClrMapping/>
  </p:clrMapOvr>
  <p:transition advTm="16720"/>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533400" y="381000"/>
            <a:ext cx="8077200" cy="914400"/>
          </a:xfrm>
        </p:spPr>
        <p:txBody>
          <a:bodyPr/>
          <a:lstStyle/>
          <a:p>
            <a:pPr eaLnBrk="1" hangingPunct="1"/>
            <a:r>
              <a:rPr lang="en-GB"/>
              <a:t>Security by Obscurity is not </a:t>
            </a:r>
            <a:br>
              <a:rPr lang="en-GB"/>
            </a:br>
            <a:r>
              <a:rPr lang="en-GB"/>
              <a:t>Real Security</a:t>
            </a:r>
          </a:p>
        </p:txBody>
      </p:sp>
      <p:sp>
        <p:nvSpPr>
          <p:cNvPr id="159747" name="Rectangle 3"/>
          <p:cNvSpPr>
            <a:spLocks noGrp="1" noChangeArrowheads="1"/>
          </p:cNvSpPr>
          <p:nvPr>
            <p:ph type="body" idx="1"/>
          </p:nvPr>
        </p:nvSpPr>
        <p:spPr>
          <a:xfrm>
            <a:off x="457200" y="1423988"/>
            <a:ext cx="8686800" cy="4976812"/>
          </a:xfrm>
        </p:spPr>
        <p:txBody>
          <a:bodyPr/>
          <a:lstStyle/>
          <a:p>
            <a:pPr eaLnBrk="1" hangingPunct="1">
              <a:lnSpc>
                <a:spcPct val="80000"/>
              </a:lnSpc>
            </a:pPr>
            <a:r>
              <a:rPr lang="en-GB" sz="2800"/>
              <a:t>Many people think that a security system becomes more secure if its internal structure is secret </a:t>
            </a:r>
          </a:p>
          <a:p>
            <a:pPr lvl="1" eaLnBrk="1" hangingPunct="1">
              <a:lnSpc>
                <a:spcPct val="80000"/>
              </a:lnSpc>
            </a:pPr>
            <a:r>
              <a:rPr lang="en-GB" sz="2400"/>
              <a:t>Example: A secret encryption algorithm </a:t>
            </a:r>
          </a:p>
          <a:p>
            <a:pPr eaLnBrk="1" hangingPunct="1">
              <a:lnSpc>
                <a:spcPct val="80000"/>
              </a:lnSpc>
            </a:pPr>
            <a:r>
              <a:rPr lang="en-GB" sz="2800"/>
              <a:t>BUT: The exact opposite is the case</a:t>
            </a:r>
          </a:p>
          <a:p>
            <a:pPr lvl="1" eaLnBrk="1" hangingPunct="1">
              <a:lnSpc>
                <a:spcPct val="80000"/>
              </a:lnSpc>
            </a:pPr>
            <a:r>
              <a:rPr lang="en-GB" sz="2400"/>
              <a:t>Open and standardised systems are subject to constant analysis by the international research community</a:t>
            </a:r>
          </a:p>
          <a:p>
            <a:pPr lvl="1" eaLnBrk="1" hangingPunct="1">
              <a:lnSpc>
                <a:spcPct val="80000"/>
              </a:lnSpc>
            </a:pPr>
            <a:r>
              <a:rPr lang="en-GB" sz="2400"/>
              <a:t>Secret systems can only be analysed by internal specialists</a:t>
            </a:r>
          </a:p>
          <a:p>
            <a:pPr lvl="2" eaLnBrk="1" hangingPunct="1">
              <a:lnSpc>
                <a:spcPct val="80000"/>
              </a:lnSpc>
            </a:pPr>
            <a:r>
              <a:rPr lang="en-GB" sz="2000"/>
              <a:t>Unless an agency or company has a huge budget, severe and constant analysis of internal security systems is not possible</a:t>
            </a:r>
          </a:p>
          <a:p>
            <a:pPr eaLnBrk="1" hangingPunct="1">
              <a:lnSpc>
                <a:spcPct val="80000"/>
              </a:lnSpc>
            </a:pPr>
            <a:r>
              <a:rPr lang="en-GB" sz="2800"/>
              <a:t>Kerckhoffs’ principle</a:t>
            </a:r>
          </a:p>
          <a:p>
            <a:pPr lvl="1" eaLnBrk="1" hangingPunct="1">
              <a:lnSpc>
                <a:spcPct val="80000"/>
              </a:lnSpc>
            </a:pPr>
            <a:r>
              <a:rPr lang="en-GB" sz="2400"/>
              <a:t>The security of a cryptographic system shall always and only depend on the secrecy of the key. Everything about the algorithm except for the keys shall be open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9747">
                                            <p:txEl>
                                              <p:pRg st="0" end="0"/>
                                            </p:txEl>
                                          </p:spTgt>
                                        </p:tgtEl>
                                        <p:attrNameLst>
                                          <p:attrName>style.visibility</p:attrName>
                                        </p:attrNameLst>
                                      </p:cBhvr>
                                      <p:to>
                                        <p:strVal val="visible"/>
                                      </p:to>
                                    </p:set>
                                    <p:animEffect transition="in" filter="box(in)">
                                      <p:cBhvr>
                                        <p:cTn id="7" dur="500"/>
                                        <p:tgtEl>
                                          <p:spTgt spid="159747">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59747">
                                            <p:txEl>
                                              <p:pRg st="1" end="1"/>
                                            </p:txEl>
                                          </p:spTgt>
                                        </p:tgtEl>
                                        <p:attrNameLst>
                                          <p:attrName>style.visibility</p:attrName>
                                        </p:attrNameLst>
                                      </p:cBhvr>
                                      <p:to>
                                        <p:strVal val="visible"/>
                                      </p:to>
                                    </p:set>
                                    <p:animEffect transition="in" filter="box(in)">
                                      <p:cBhvr>
                                        <p:cTn id="10" dur="500"/>
                                        <p:tgtEl>
                                          <p:spTgt spid="15974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59747">
                                            <p:txEl>
                                              <p:pRg st="2" end="2"/>
                                            </p:txEl>
                                          </p:spTgt>
                                        </p:tgtEl>
                                        <p:attrNameLst>
                                          <p:attrName>style.visibility</p:attrName>
                                        </p:attrNameLst>
                                      </p:cBhvr>
                                      <p:to>
                                        <p:strVal val="visible"/>
                                      </p:to>
                                    </p:set>
                                    <p:animEffect transition="in" filter="box(in)">
                                      <p:cBhvr>
                                        <p:cTn id="15" dur="500"/>
                                        <p:tgtEl>
                                          <p:spTgt spid="159747">
                                            <p:txEl>
                                              <p:pRg st="2" end="2"/>
                                            </p:txEl>
                                          </p:spTgt>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59747">
                                            <p:txEl>
                                              <p:pRg st="3" end="3"/>
                                            </p:txEl>
                                          </p:spTgt>
                                        </p:tgtEl>
                                        <p:attrNameLst>
                                          <p:attrName>style.visibility</p:attrName>
                                        </p:attrNameLst>
                                      </p:cBhvr>
                                      <p:to>
                                        <p:strVal val="visible"/>
                                      </p:to>
                                    </p:set>
                                    <p:animEffect transition="in" filter="box(in)">
                                      <p:cBhvr>
                                        <p:cTn id="18" dur="500"/>
                                        <p:tgtEl>
                                          <p:spTgt spid="159747">
                                            <p:txEl>
                                              <p:pRg st="3" end="3"/>
                                            </p:txEl>
                                          </p:spTgt>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59747">
                                            <p:txEl>
                                              <p:pRg st="4" end="4"/>
                                            </p:txEl>
                                          </p:spTgt>
                                        </p:tgtEl>
                                        <p:attrNameLst>
                                          <p:attrName>style.visibility</p:attrName>
                                        </p:attrNameLst>
                                      </p:cBhvr>
                                      <p:to>
                                        <p:strVal val="visible"/>
                                      </p:to>
                                    </p:set>
                                    <p:animEffect transition="in" filter="box(in)">
                                      <p:cBhvr>
                                        <p:cTn id="21" dur="500"/>
                                        <p:tgtEl>
                                          <p:spTgt spid="159747">
                                            <p:txEl>
                                              <p:pRg st="4" end="4"/>
                                            </p:txEl>
                                          </p:spTgt>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59747">
                                            <p:txEl>
                                              <p:pRg st="5" end="5"/>
                                            </p:txEl>
                                          </p:spTgt>
                                        </p:tgtEl>
                                        <p:attrNameLst>
                                          <p:attrName>style.visibility</p:attrName>
                                        </p:attrNameLst>
                                      </p:cBhvr>
                                      <p:to>
                                        <p:strVal val="visible"/>
                                      </p:to>
                                    </p:set>
                                    <p:animEffect transition="in" filter="box(in)">
                                      <p:cBhvr>
                                        <p:cTn id="24" dur="500"/>
                                        <p:tgtEl>
                                          <p:spTgt spid="159747">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59747">
                                            <p:txEl>
                                              <p:pRg st="6" end="6"/>
                                            </p:txEl>
                                          </p:spTgt>
                                        </p:tgtEl>
                                        <p:attrNameLst>
                                          <p:attrName>style.visibility</p:attrName>
                                        </p:attrNameLst>
                                      </p:cBhvr>
                                      <p:to>
                                        <p:strVal val="visible"/>
                                      </p:to>
                                    </p:set>
                                    <p:animEffect transition="in" filter="box(in)">
                                      <p:cBhvr>
                                        <p:cTn id="29" dur="500"/>
                                        <p:tgtEl>
                                          <p:spTgt spid="159747">
                                            <p:txEl>
                                              <p:pRg st="6" end="6"/>
                                            </p:txEl>
                                          </p:spTgt>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59747">
                                            <p:txEl>
                                              <p:pRg st="7" end="7"/>
                                            </p:txEl>
                                          </p:spTgt>
                                        </p:tgtEl>
                                        <p:attrNameLst>
                                          <p:attrName>style.visibility</p:attrName>
                                        </p:attrNameLst>
                                      </p:cBhvr>
                                      <p:to>
                                        <p:strVal val="visible"/>
                                      </p:to>
                                    </p:set>
                                    <p:animEffect transition="in" filter="box(in)">
                                      <p:cBhvr>
                                        <p:cTn id="32" dur="500"/>
                                        <p:tgtEl>
                                          <p:spTgt spid="1597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build="p" autoUpdateAnimBg="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55298" name="Rectangle 2050"/>
          <p:cNvSpPr>
            <a:spLocks noGrp="1" noChangeArrowheads="1"/>
          </p:cNvSpPr>
          <p:nvPr>
            <p:ph type="title"/>
          </p:nvPr>
        </p:nvSpPr>
        <p:spPr/>
        <p:txBody>
          <a:bodyPr/>
          <a:lstStyle/>
          <a:p>
            <a:pPr eaLnBrk="1" hangingPunct="1"/>
            <a:r>
              <a:rPr lang="en-US"/>
              <a:t>Extending Kerckhoffs‘ principle</a:t>
            </a:r>
          </a:p>
        </p:txBody>
      </p:sp>
      <p:sp>
        <p:nvSpPr>
          <p:cNvPr id="160771" name="Rectangle 2051"/>
          <p:cNvSpPr>
            <a:spLocks noGrp="1" noChangeArrowheads="1"/>
          </p:cNvSpPr>
          <p:nvPr>
            <p:ph type="body" idx="1"/>
          </p:nvPr>
        </p:nvSpPr>
        <p:spPr/>
        <p:txBody>
          <a:bodyPr/>
          <a:lstStyle/>
          <a:p>
            <a:pPr marL="341313" indent="-341313" defTabSz="912813" eaLnBrk="1" hangingPunct="1">
              <a:lnSpc>
                <a:spcPct val="90000"/>
              </a:lnSpc>
            </a:pPr>
            <a:r>
              <a:rPr lang="en-US" sz="2400"/>
              <a:t>Bruce Schneier: "Kerckhoffs' principle applies beyond codes and ciphers to security systems in general: every secret creates a potential failure point. Secrecy, in other words, is a prime cause of brittleness—and therefore something likely to make a system prone to catastrophic collapse. Conversely, openness provides ductility."</a:t>
            </a:r>
          </a:p>
          <a:p>
            <a:pPr marL="341313" indent="-341313" defTabSz="912813" eaLnBrk="1" hangingPunct="1"/>
            <a:r>
              <a:rPr lang="en-US" sz="2400"/>
              <a:t>Any system whose security depends on keeping the details of the system secret is not secure in the long run.  </a:t>
            </a:r>
          </a:p>
          <a:p>
            <a:pPr marL="341313" indent="-341313" defTabSz="912813" eaLnBrk="1" hangingPunct="1"/>
            <a:r>
              <a:rPr lang="en-US" sz="2400"/>
              <a:t>Defense in depths suggests layers, some of which can have secrets/obscuration but the core must be secure without secrets. </a:t>
            </a:r>
          </a:p>
          <a:p>
            <a:pPr marL="341313" indent="-341313" defTabSz="912813" eaLnBrk="1" hangingPunct="1"/>
            <a:r>
              <a:rPr lang="en-US" sz="2400"/>
              <a:t>Keeping “algorithm” and key concepts secret increase the asymmetric information, potentially keeping even experts from evaluating system without significant efforts. </a:t>
            </a:r>
          </a:p>
          <a:p>
            <a:pPr marL="341313" indent="-341313" defTabSz="912813" eaLnBrk="1" hangingPunct="1"/>
            <a:endParaRPr lang="en-US" sz="240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0771">
                                            <p:txEl>
                                              <p:pRg st="0" end="0"/>
                                            </p:txEl>
                                          </p:spTgt>
                                        </p:tgtEl>
                                        <p:attrNameLst>
                                          <p:attrName>style.visibility</p:attrName>
                                        </p:attrNameLst>
                                      </p:cBhvr>
                                      <p:to>
                                        <p:strVal val="visible"/>
                                      </p:to>
                                    </p:set>
                                    <p:animEffect transition="in" filter="box(in)">
                                      <p:cBhvr>
                                        <p:cTn id="7" dur="500"/>
                                        <p:tgtEl>
                                          <p:spTgt spid="160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0771">
                                            <p:txEl>
                                              <p:pRg st="1" end="1"/>
                                            </p:txEl>
                                          </p:spTgt>
                                        </p:tgtEl>
                                        <p:attrNameLst>
                                          <p:attrName>style.visibility</p:attrName>
                                        </p:attrNameLst>
                                      </p:cBhvr>
                                      <p:to>
                                        <p:strVal val="visible"/>
                                      </p:to>
                                    </p:set>
                                    <p:animEffect transition="in" filter="box(in)">
                                      <p:cBhvr>
                                        <p:cTn id="12" dur="500"/>
                                        <p:tgtEl>
                                          <p:spTgt spid="1607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0771">
                                            <p:txEl>
                                              <p:pRg st="2" end="2"/>
                                            </p:txEl>
                                          </p:spTgt>
                                        </p:tgtEl>
                                        <p:attrNameLst>
                                          <p:attrName>style.visibility</p:attrName>
                                        </p:attrNameLst>
                                      </p:cBhvr>
                                      <p:to>
                                        <p:strVal val="visible"/>
                                      </p:to>
                                    </p:set>
                                    <p:animEffect transition="in" filter="box(in)">
                                      <p:cBhvr>
                                        <p:cTn id="17" dur="500"/>
                                        <p:tgtEl>
                                          <p:spTgt spid="1607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60771">
                                            <p:txEl>
                                              <p:pRg st="3" end="3"/>
                                            </p:txEl>
                                          </p:spTgt>
                                        </p:tgtEl>
                                        <p:attrNameLst>
                                          <p:attrName>style.visibility</p:attrName>
                                        </p:attrNameLst>
                                      </p:cBhvr>
                                      <p:to>
                                        <p:strVal val="visible"/>
                                      </p:to>
                                    </p:set>
                                    <p:animEffect transition="in" filter="box(in)">
                                      <p:cBhvr>
                                        <p:cTn id="22" dur="500"/>
                                        <p:tgtEl>
                                          <p:spTgt spid="1607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build="p" autoUpdateAnimBg="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ko-KR">
                <a:ea typeface="굴림" charset="-127"/>
                <a:cs typeface="굴림" charset="-127"/>
              </a:rPr>
              <a:t>Basic IT Market Economics</a:t>
            </a:r>
            <a:endParaRPr lang="en-US"/>
          </a:p>
        </p:txBody>
      </p:sp>
      <p:sp>
        <p:nvSpPr>
          <p:cNvPr id="56323" name="Rectangle 3"/>
          <p:cNvSpPr>
            <a:spLocks noGrp="1" noChangeArrowheads="1"/>
          </p:cNvSpPr>
          <p:nvPr>
            <p:ph type="body" idx="1"/>
          </p:nvPr>
        </p:nvSpPr>
        <p:spPr/>
        <p:txBody>
          <a:bodyPr/>
          <a:lstStyle/>
          <a:p>
            <a:pPr marL="341313" indent="-341313" defTabSz="912813" eaLnBrk="1" hangingPunct="1">
              <a:lnSpc>
                <a:spcPct val="90000"/>
              </a:lnSpc>
            </a:pPr>
            <a:r>
              <a:rPr lang="en-US" altLang="ko-KR" sz="3200">
                <a:ea typeface="굴림" charset="-127"/>
                <a:cs typeface="굴림" charset="-127"/>
              </a:rPr>
              <a:t>A common feature of general IT product and service markets is high fixed/development costs and low marginal costs</a:t>
            </a:r>
          </a:p>
          <a:p>
            <a:pPr marL="341313" indent="-341313" defTabSz="912813" eaLnBrk="1" hangingPunct="1">
              <a:lnSpc>
                <a:spcPct val="90000"/>
              </a:lnSpc>
            </a:pPr>
            <a:r>
              <a:rPr lang="en-US" altLang="ko-KR" sz="3200">
                <a:ea typeface="굴림" charset="-127"/>
                <a:cs typeface="굴림" charset="-127"/>
              </a:rPr>
              <a:t>Competition can drive down prices to marginal cost of production</a:t>
            </a:r>
          </a:p>
          <a:p>
            <a:pPr marL="341313" indent="-341313" defTabSz="912813" eaLnBrk="1" hangingPunct="1">
              <a:lnSpc>
                <a:spcPct val="90000"/>
              </a:lnSpc>
            </a:pPr>
            <a:r>
              <a:rPr lang="en-US" altLang="ko-KR" sz="3200">
                <a:ea typeface="굴림" charset="-127"/>
                <a:cs typeface="굴림" charset="-127"/>
              </a:rPr>
              <a:t>This can make it hard to recover capital investment, unless stopped by patent, brand, compatibility …</a:t>
            </a:r>
          </a:p>
          <a:p>
            <a:pPr marL="341313" indent="-341313" defTabSz="912813" eaLnBrk="1" hangingPunct="1">
              <a:lnSpc>
                <a:spcPct val="90000"/>
              </a:lnSpc>
            </a:pPr>
            <a:r>
              <a:rPr lang="en-US" altLang="ko-KR" sz="3200">
                <a:ea typeface="굴림" charset="-127"/>
                <a:cs typeface="굴림" charset="-127"/>
              </a:rPr>
              <a:t>These effects can also lead to dominant-firm(s) market structures with little incentive for quality improvements.</a:t>
            </a:r>
            <a:endParaRPr lang="en-US"/>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2" descr="j0300840"/>
          <p:cNvPicPr>
            <a:picLocks noGrp="1" noChangeAspect="1" noChangeArrowheads="1"/>
          </p:cNvPicPr>
          <p:nvPr>
            <p:ph idx="4294967295"/>
          </p:nvPr>
        </p:nvPicPr>
        <p:blipFill>
          <a:blip r:embed="rId3"/>
          <a:srcRect/>
          <a:stretch>
            <a:fillRect/>
          </a:stretch>
        </p:blipFill>
        <p:spPr>
          <a:xfrm>
            <a:off x="1371600" y="1747838"/>
            <a:ext cx="5943600" cy="4348162"/>
          </a:xfrm>
        </p:spPr>
      </p:pic>
      <p:sp>
        <p:nvSpPr>
          <p:cNvPr id="25603" name="Text Box 3"/>
          <p:cNvSpPr txBox="1">
            <a:spLocks noChangeArrowheads="1"/>
          </p:cNvSpPr>
          <p:nvPr/>
        </p:nvSpPr>
        <p:spPr bwMode="auto">
          <a:xfrm>
            <a:off x="533400" y="5029200"/>
            <a:ext cx="1985963" cy="1463675"/>
          </a:xfrm>
          <a:prstGeom prst="rect">
            <a:avLst/>
          </a:prstGeom>
          <a:noFill/>
          <a:ln w="9525">
            <a:noFill/>
            <a:miter lim="800000"/>
            <a:headEnd/>
            <a:tailEnd/>
          </a:ln>
        </p:spPr>
        <p:txBody>
          <a:bodyPr lIns="91410" tIns="45706" rIns="91410" bIns="45706">
            <a:prstTxWarp prst="textNoShape">
              <a:avLst/>
            </a:prstTxWarp>
            <a:spAutoFit/>
          </a:bodyPr>
          <a:lstStyle/>
          <a:p>
            <a:pPr algn="ctr" eaLnBrk="1" hangingPunct="1">
              <a:spcBef>
                <a:spcPct val="50000"/>
              </a:spcBef>
            </a:pPr>
            <a:r>
              <a:rPr lang="en-US" b="0">
                <a:solidFill>
                  <a:schemeClr val="tx1"/>
                </a:solidFill>
                <a:latin typeface="Arial" charset="0"/>
              </a:rPr>
              <a:t>Deterrents</a:t>
            </a:r>
          </a:p>
          <a:p>
            <a:pPr algn="ctr" eaLnBrk="1" hangingPunct="1">
              <a:spcBef>
                <a:spcPct val="50000"/>
              </a:spcBef>
            </a:pPr>
            <a:r>
              <a:rPr lang="en-US" b="0">
                <a:solidFill>
                  <a:schemeClr val="tx1"/>
                </a:solidFill>
                <a:latin typeface="Arial" charset="0"/>
              </a:rPr>
              <a:t>Accuracy, Efficiency, Usefulness</a:t>
            </a:r>
          </a:p>
        </p:txBody>
      </p:sp>
      <p:sp>
        <p:nvSpPr>
          <p:cNvPr id="25604" name="Text Box 4"/>
          <p:cNvSpPr txBox="1">
            <a:spLocks noChangeArrowheads="1"/>
          </p:cNvSpPr>
          <p:nvPr/>
        </p:nvSpPr>
        <p:spPr bwMode="auto">
          <a:xfrm>
            <a:off x="2209800" y="1066800"/>
            <a:ext cx="4724400" cy="525463"/>
          </a:xfrm>
          <a:prstGeom prst="rect">
            <a:avLst/>
          </a:prstGeom>
          <a:noFill/>
          <a:ln w="9525">
            <a:noFill/>
            <a:miter lim="800000"/>
            <a:headEnd/>
            <a:tailEnd/>
          </a:ln>
        </p:spPr>
        <p:txBody>
          <a:bodyPr lIns="91410" tIns="45706" rIns="91410" bIns="45706">
            <a:prstTxWarp prst="textNoShape">
              <a:avLst/>
            </a:prstTxWarp>
            <a:spAutoFit/>
          </a:bodyPr>
          <a:lstStyle/>
          <a:p>
            <a:pPr algn="ctr" eaLnBrk="1" hangingPunct="1">
              <a:spcBef>
                <a:spcPct val="50000"/>
              </a:spcBef>
            </a:pPr>
            <a:r>
              <a:rPr lang="en-US" sz="2800">
                <a:solidFill>
                  <a:schemeClr val="tx1"/>
                </a:solidFill>
                <a:latin typeface="Arial" charset="0"/>
              </a:rPr>
              <a:t>An Inherent TRADE-OFF ?</a:t>
            </a:r>
          </a:p>
        </p:txBody>
      </p:sp>
      <p:sp>
        <p:nvSpPr>
          <p:cNvPr id="25605" name="Line 5"/>
          <p:cNvSpPr>
            <a:spLocks noChangeShapeType="1"/>
          </p:cNvSpPr>
          <p:nvPr/>
        </p:nvSpPr>
        <p:spPr bwMode="auto">
          <a:xfrm>
            <a:off x="4267200" y="1581150"/>
            <a:ext cx="608013" cy="481013"/>
          </a:xfrm>
          <a:prstGeom prst="line">
            <a:avLst/>
          </a:prstGeom>
          <a:noFill/>
          <a:ln w="38100">
            <a:solidFill>
              <a:schemeClr val="tx1"/>
            </a:solidFill>
            <a:round/>
            <a:headEnd/>
            <a:tailEnd type="triangle" w="med" len="med"/>
          </a:ln>
        </p:spPr>
        <p:txBody>
          <a:bodyPr lIns="91410" tIns="45706" rIns="91410" bIns="45706">
            <a:prstTxWarp prst="textNoShape">
              <a:avLst/>
            </a:prstTxWarp>
          </a:bodyPr>
          <a:lstStyle/>
          <a:p>
            <a:endParaRPr lang="en-US"/>
          </a:p>
        </p:txBody>
      </p:sp>
      <p:sp>
        <p:nvSpPr>
          <p:cNvPr id="25606" name="Line 6"/>
          <p:cNvSpPr>
            <a:spLocks noChangeShapeType="1"/>
          </p:cNvSpPr>
          <p:nvPr/>
        </p:nvSpPr>
        <p:spPr bwMode="auto">
          <a:xfrm flipH="1">
            <a:off x="3611563" y="1581150"/>
            <a:ext cx="534987" cy="481013"/>
          </a:xfrm>
          <a:prstGeom prst="line">
            <a:avLst/>
          </a:prstGeom>
          <a:noFill/>
          <a:ln w="38100">
            <a:solidFill>
              <a:schemeClr val="tx1"/>
            </a:solidFill>
            <a:round/>
            <a:headEnd/>
            <a:tailEnd type="triangle" w="med" len="med"/>
          </a:ln>
        </p:spPr>
        <p:txBody>
          <a:bodyPr lIns="91410" tIns="45706" rIns="91410" bIns="45706">
            <a:prstTxWarp prst="textNoShape">
              <a:avLst/>
            </a:prstTxWarp>
          </a:bodyPr>
          <a:lstStyle/>
          <a:p>
            <a:endParaRPr lang="en-US"/>
          </a:p>
        </p:txBody>
      </p:sp>
      <p:sp>
        <p:nvSpPr>
          <p:cNvPr id="25607" name="Text Box 7"/>
          <p:cNvSpPr txBox="1">
            <a:spLocks noChangeArrowheads="1"/>
          </p:cNvSpPr>
          <p:nvPr/>
        </p:nvSpPr>
        <p:spPr bwMode="auto">
          <a:xfrm>
            <a:off x="5105400" y="1889125"/>
            <a:ext cx="1676400" cy="525463"/>
          </a:xfrm>
          <a:prstGeom prst="rect">
            <a:avLst/>
          </a:prstGeom>
          <a:noFill/>
          <a:ln w="9525">
            <a:noFill/>
            <a:miter lim="800000"/>
            <a:headEnd/>
            <a:tailEnd/>
          </a:ln>
        </p:spPr>
        <p:txBody>
          <a:bodyPr lIns="91410" tIns="45706" rIns="91410" bIns="45706">
            <a:prstTxWarp prst="textNoShape">
              <a:avLst/>
            </a:prstTxWarp>
            <a:spAutoFit/>
          </a:bodyPr>
          <a:lstStyle/>
          <a:p>
            <a:pPr algn="ctr" eaLnBrk="1" hangingPunct="1">
              <a:spcBef>
                <a:spcPct val="50000"/>
              </a:spcBef>
            </a:pPr>
            <a:r>
              <a:rPr lang="en-US" sz="2800">
                <a:solidFill>
                  <a:schemeClr val="tx1"/>
                </a:solidFill>
                <a:latin typeface="Arial" charset="0"/>
              </a:rPr>
              <a:t>Privacy</a:t>
            </a:r>
          </a:p>
        </p:txBody>
      </p:sp>
      <p:sp>
        <p:nvSpPr>
          <p:cNvPr id="25608" name="Text Box 8"/>
          <p:cNvSpPr txBox="1">
            <a:spLocks noChangeArrowheads="1"/>
          </p:cNvSpPr>
          <p:nvPr/>
        </p:nvSpPr>
        <p:spPr bwMode="auto">
          <a:xfrm>
            <a:off x="5505450" y="5029200"/>
            <a:ext cx="3638550" cy="1616075"/>
          </a:xfrm>
          <a:prstGeom prst="rect">
            <a:avLst/>
          </a:prstGeom>
          <a:noFill/>
          <a:ln w="9525">
            <a:noFill/>
            <a:miter lim="800000"/>
            <a:headEnd/>
            <a:tailEnd/>
          </a:ln>
        </p:spPr>
        <p:txBody>
          <a:bodyPr lIns="91410" tIns="45706" rIns="91410" bIns="45706">
            <a:prstTxWarp prst="textNoShape">
              <a:avLst/>
            </a:prstTxWarp>
            <a:spAutoFit/>
          </a:bodyPr>
          <a:lstStyle/>
          <a:p>
            <a:pPr algn="ctr" eaLnBrk="1" hangingPunct="1"/>
            <a:r>
              <a:rPr lang="en-US" b="0">
                <a:solidFill>
                  <a:schemeClr val="tx1"/>
                </a:solidFill>
                <a:latin typeface="Arial" charset="0"/>
              </a:rPr>
              <a:t>Identity protection,</a:t>
            </a:r>
          </a:p>
          <a:p>
            <a:pPr algn="ctr" eaLnBrk="1" hangingPunct="1"/>
            <a:r>
              <a:rPr lang="en-US" b="0">
                <a:solidFill>
                  <a:schemeClr val="tx1"/>
                </a:solidFill>
                <a:latin typeface="Arial" charset="0"/>
              </a:rPr>
              <a:t> Attribute  protection,</a:t>
            </a:r>
          </a:p>
          <a:p>
            <a:pPr algn="ctr" eaLnBrk="1" hangingPunct="1"/>
            <a:r>
              <a:rPr lang="en-US" b="0">
                <a:solidFill>
                  <a:schemeClr val="tx1"/>
                </a:solidFill>
                <a:latin typeface="Arial" charset="0"/>
              </a:rPr>
              <a:t>Limit Logical inference, </a:t>
            </a:r>
          </a:p>
          <a:p>
            <a:pPr algn="ctr" eaLnBrk="1" hangingPunct="1"/>
            <a:r>
              <a:rPr lang="en-US" b="0">
                <a:solidFill>
                  <a:schemeClr val="tx1"/>
                </a:solidFill>
                <a:latin typeface="Arial" charset="0"/>
              </a:rPr>
              <a:t>Limit Statistical inference</a:t>
            </a:r>
          </a:p>
          <a:p>
            <a:pPr algn="ctr" eaLnBrk="1" hangingPunct="1"/>
            <a:r>
              <a:rPr lang="en-US" b="0">
                <a:solidFill>
                  <a:schemeClr val="tx1"/>
                </a:solidFill>
                <a:latin typeface="Arial" charset="0"/>
              </a:rPr>
              <a:t>Limit abuse</a:t>
            </a:r>
          </a:p>
        </p:txBody>
      </p:sp>
      <p:sp>
        <p:nvSpPr>
          <p:cNvPr id="276489" name="Rectangle 9"/>
          <p:cNvSpPr>
            <a:spLocks noGrp="1" noChangeArrowheads="1"/>
          </p:cNvSpPr>
          <p:nvPr>
            <p:ph type="title"/>
          </p:nvPr>
        </p:nvSpPr>
        <p:spPr>
          <a:xfrm>
            <a:off x="1371600" y="-76200"/>
            <a:ext cx="7315200" cy="990600"/>
          </a:xfrm>
        </p:spPr>
        <p:txBody>
          <a:bodyPr/>
          <a:lstStyle/>
          <a:p>
            <a:pPr defTabSz="457059" eaLnBrk="1" hangingPunct="1">
              <a:defRPr/>
            </a:pPr>
            <a:r>
              <a:rPr lang="en-US">
                <a:effectLst>
                  <a:outerShdw blurRad="38100" dist="38100" dir="2700000" algn="tl">
                    <a:srgbClr val="DDDDDD"/>
                  </a:outerShdw>
                </a:effectLst>
                <a:ea typeface="+mj-ea"/>
                <a:cs typeface="+mj-cs"/>
              </a:rPr>
              <a:t>Privacy vs. Security/Utility</a:t>
            </a:r>
          </a:p>
        </p:txBody>
      </p:sp>
      <p:sp>
        <p:nvSpPr>
          <p:cNvPr id="25610" name="Rectangle 10"/>
          <p:cNvSpPr>
            <a:spLocks noChangeArrowheads="1"/>
          </p:cNvSpPr>
          <p:nvPr/>
        </p:nvSpPr>
        <p:spPr bwMode="auto">
          <a:xfrm>
            <a:off x="2133600" y="2057400"/>
            <a:ext cx="1812925" cy="581025"/>
          </a:xfrm>
          <a:prstGeom prst="rect">
            <a:avLst/>
          </a:prstGeom>
          <a:noFill/>
          <a:ln w="9525">
            <a:noFill/>
            <a:miter lim="800000"/>
            <a:headEnd/>
            <a:tailEnd/>
          </a:ln>
        </p:spPr>
        <p:txBody>
          <a:bodyPr wrap="none" lIns="91410" tIns="45706" rIns="91410" bIns="45706">
            <a:prstTxWarp prst="textNoShape">
              <a:avLst/>
            </a:prstTxWarp>
            <a:spAutoFit/>
          </a:bodyPr>
          <a:lstStyle/>
          <a:p>
            <a:r>
              <a:rPr lang="en-US" sz="3200">
                <a:solidFill>
                  <a:schemeClr val="tx1"/>
                </a:solidFill>
                <a:latin typeface="Arial" charset="0"/>
              </a:rPr>
              <a:t>Security</a:t>
            </a:r>
          </a:p>
        </p:txBody>
      </p:sp>
    </p:spTree>
  </p:cSld>
  <p:clrMapOvr>
    <a:overrideClrMapping bg1="lt1" tx1="dk1" bg2="lt2" tx2="dk2" accent1="accent1" accent2="accent2" accent3="accent3" accent4="accent4" accent5="accent5" accent6="accent6" hlink="hlink" folHlink="folHlink"/>
  </p:clrMapOvr>
  <p:transition advTm="26928"/>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ko-KR">
                <a:ea typeface="굴림" charset="-127"/>
                <a:cs typeface="굴림" charset="-127"/>
              </a:rPr>
              <a:t>Basic IT “Value model” </a:t>
            </a:r>
            <a:endParaRPr lang="en-US"/>
          </a:p>
        </p:txBody>
      </p:sp>
      <p:sp>
        <p:nvSpPr>
          <p:cNvPr id="57347" name="Rectangle 3"/>
          <p:cNvSpPr>
            <a:spLocks noGrp="1" noChangeArrowheads="1"/>
          </p:cNvSpPr>
          <p:nvPr>
            <p:ph type="body" idx="1"/>
          </p:nvPr>
        </p:nvSpPr>
        <p:spPr/>
        <p:txBody>
          <a:bodyPr/>
          <a:lstStyle/>
          <a:p>
            <a:pPr marL="341313" indent="-341313" defTabSz="912813" eaLnBrk="1" hangingPunct="1">
              <a:lnSpc>
                <a:spcPct val="90000"/>
              </a:lnSpc>
            </a:pPr>
            <a:r>
              <a:rPr lang="en-US" altLang="ko-KR" sz="3200">
                <a:ea typeface="굴림" charset="-127"/>
                <a:cs typeface="굴림" charset="-127"/>
              </a:rPr>
              <a:t>Another common feature of IT markets is that switching from one product or service to another is generally expensive</a:t>
            </a:r>
          </a:p>
          <a:p>
            <a:pPr marL="341313" indent="-341313" defTabSz="912813" eaLnBrk="1" hangingPunct="1">
              <a:lnSpc>
                <a:spcPct val="90000"/>
              </a:lnSpc>
            </a:pPr>
            <a:r>
              <a:rPr lang="en-US" altLang="ko-KR" sz="3200">
                <a:ea typeface="굴림" charset="-127"/>
                <a:cs typeface="굴림" charset="-127"/>
              </a:rPr>
              <a:t>E.g. switching from Windows to Linux means retraining staff, rewriting apps</a:t>
            </a:r>
          </a:p>
          <a:p>
            <a:pPr marL="341313" indent="-341313" defTabSz="912813" eaLnBrk="1" hangingPunct="1">
              <a:lnSpc>
                <a:spcPct val="90000"/>
              </a:lnSpc>
            </a:pPr>
            <a:r>
              <a:rPr lang="en-US" altLang="ko-KR" sz="3200">
                <a:ea typeface="굴림" charset="-127"/>
                <a:cs typeface="굴림" charset="-127"/>
              </a:rPr>
              <a:t>Shapiro-Varian theorem: the net present value of a software company is the total costs of switching to a competitor</a:t>
            </a:r>
          </a:p>
          <a:p>
            <a:pPr marL="341313" indent="-341313" defTabSz="912813" eaLnBrk="1" hangingPunct="1">
              <a:lnSpc>
                <a:spcPct val="90000"/>
              </a:lnSpc>
            </a:pPr>
            <a:r>
              <a:rPr lang="en-US" altLang="ko-KR" sz="3200">
                <a:ea typeface="굴림" charset="-127"/>
                <a:cs typeface="굴림" charset="-127"/>
              </a:rPr>
              <a:t>This is why so much effort is starting to go into “lock-in” features and accessory control, to  manage the switching costs in company’s favor</a:t>
            </a:r>
            <a:endParaRPr lang="en-US" sz="3200"/>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ko-KR">
                <a:ea typeface="굴림" charset="-127"/>
                <a:cs typeface="굴림" charset="-127"/>
              </a:rPr>
              <a:t>IT Economics and Security</a:t>
            </a:r>
            <a:endParaRPr lang="en-US"/>
          </a:p>
        </p:txBody>
      </p:sp>
      <p:sp>
        <p:nvSpPr>
          <p:cNvPr id="58371" name="Rectangle 3"/>
          <p:cNvSpPr>
            <a:spLocks noGrp="1" noChangeArrowheads="1"/>
          </p:cNvSpPr>
          <p:nvPr>
            <p:ph type="body" idx="1"/>
          </p:nvPr>
        </p:nvSpPr>
        <p:spPr/>
        <p:txBody>
          <a:bodyPr/>
          <a:lstStyle/>
          <a:p>
            <a:pPr marL="341313" indent="-341313" defTabSz="912813" eaLnBrk="1" hangingPunct="1">
              <a:lnSpc>
                <a:spcPct val="90000"/>
              </a:lnSpc>
            </a:pPr>
            <a:r>
              <a:rPr lang="en-US" altLang="ko-KR" sz="2800">
                <a:ea typeface="굴림" charset="-127"/>
                <a:cs typeface="굴림" charset="-127"/>
              </a:rPr>
              <a:t>High fixed/low marginal costs, network effects and switching costs all tend to lead to dominant-firm markets with big first-mover advantage</a:t>
            </a:r>
          </a:p>
          <a:p>
            <a:pPr marL="341313" indent="-341313" defTabSz="912813" eaLnBrk="1" hangingPunct="1">
              <a:lnSpc>
                <a:spcPct val="90000"/>
              </a:lnSpc>
            </a:pPr>
            <a:r>
              <a:rPr lang="en-US" altLang="ko-KR" sz="2800">
                <a:ea typeface="굴림" charset="-127"/>
                <a:cs typeface="굴림" charset="-127"/>
              </a:rPr>
              <a:t>So time-to-market &amp; market share is critical </a:t>
            </a:r>
          </a:p>
          <a:p>
            <a:pPr marL="341313" indent="-341313" defTabSz="912813" eaLnBrk="1" hangingPunct="1">
              <a:lnSpc>
                <a:spcPct val="90000"/>
              </a:lnSpc>
            </a:pPr>
            <a:r>
              <a:rPr lang="en-US" altLang="ko-KR" sz="2800">
                <a:ea typeface="굴림" charset="-127"/>
                <a:cs typeface="굴림" charset="-127"/>
              </a:rPr>
              <a:t>Microsoft philosophy of ‘we’ll ship it Tuesday and get it right by version 3’ is not malicious behavior by Bill Gates but effective business/ economics </a:t>
            </a:r>
          </a:p>
          <a:p>
            <a:pPr marL="341313" indent="-341313" defTabSz="912813" eaLnBrk="1" hangingPunct="1">
              <a:lnSpc>
                <a:spcPct val="90000"/>
              </a:lnSpc>
            </a:pPr>
            <a:r>
              <a:rPr lang="en-US" altLang="ko-KR" sz="2800">
                <a:ea typeface="굴림" charset="-127"/>
                <a:cs typeface="굴림" charset="-127"/>
              </a:rPr>
              <a:t>Whichever company had won in the PC OS business would probably have done the same – speed and </a:t>
            </a:r>
            <a:r>
              <a:rPr lang="en-US" altLang="ko-KR" sz="2800" i="1">
                <a:ea typeface="굴림" charset="-127"/>
                <a:cs typeface="굴림" charset="-127"/>
              </a:rPr>
              <a:t>claimed</a:t>
            </a:r>
            <a:r>
              <a:rPr lang="en-US" altLang="ko-KR" sz="2800">
                <a:ea typeface="굴림" charset="-127"/>
                <a:cs typeface="굴림" charset="-127"/>
              </a:rPr>
              <a:t> functionality,  not quality,  is all the market can readily measure.</a:t>
            </a:r>
          </a:p>
          <a:p>
            <a:pPr marL="341313" indent="-341313" defTabSz="912813" eaLnBrk="1" hangingPunct="1">
              <a:lnSpc>
                <a:spcPct val="90000"/>
              </a:lnSpc>
            </a:pPr>
            <a:r>
              <a:rPr lang="en-US" altLang="ko-KR" sz="2800">
                <a:ea typeface="굴림" charset="-127"/>
                <a:cs typeface="굴림" charset="-127"/>
              </a:rPr>
              <a:t>Can we afford this type of model in </a:t>
            </a:r>
            <a:br>
              <a:rPr lang="en-US" altLang="ko-KR" sz="2800">
                <a:ea typeface="굴림" charset="-127"/>
                <a:cs typeface="굴림" charset="-127"/>
              </a:rPr>
            </a:br>
            <a:r>
              <a:rPr lang="en-US" altLang="ko-KR" sz="2800">
                <a:ea typeface="굴림" charset="-127"/>
                <a:cs typeface="굴림" charset="-127"/>
              </a:rPr>
              <a:t>the biometrics/security market?</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533400" y="228600"/>
            <a:ext cx="8077200" cy="914400"/>
          </a:xfrm>
        </p:spPr>
        <p:txBody>
          <a:bodyPr/>
          <a:lstStyle/>
          <a:p>
            <a:pPr eaLnBrk="1" hangingPunct="1"/>
            <a:r>
              <a:rPr lang="en-US" sz="3600"/>
              <a:t>Market Failure Under </a:t>
            </a:r>
            <a:br>
              <a:rPr lang="en-US" sz="3600"/>
            </a:br>
            <a:r>
              <a:rPr lang="en-US" sz="3600"/>
              <a:t>Asymmetric Information</a:t>
            </a:r>
          </a:p>
        </p:txBody>
      </p:sp>
      <p:sp>
        <p:nvSpPr>
          <p:cNvPr id="59395" name="Rectangle 3"/>
          <p:cNvSpPr>
            <a:spLocks noGrp="1" noChangeArrowheads="1"/>
          </p:cNvSpPr>
          <p:nvPr>
            <p:ph type="body" idx="1"/>
          </p:nvPr>
        </p:nvSpPr>
        <p:spPr/>
        <p:txBody>
          <a:bodyPr/>
          <a:lstStyle/>
          <a:p>
            <a:pPr marL="341313" indent="-341313" defTabSz="912813" eaLnBrk="1" hangingPunct="1"/>
            <a:endParaRPr lang="en-US" sz="2800"/>
          </a:p>
          <a:p>
            <a:pPr marL="341313" indent="-341313" defTabSz="912813" eaLnBrk="1" hangingPunct="1">
              <a:buFont typeface="Wingdings" charset="2"/>
              <a:buNone/>
            </a:pPr>
            <a:r>
              <a:rPr lang="en-US" sz="2800"/>
              <a:t>In 1970, George Akerlof, published</a:t>
            </a:r>
          </a:p>
          <a:p>
            <a:pPr marL="341313" indent="-341313" defTabSz="912813" eaLnBrk="1" hangingPunct="1">
              <a:buFont typeface="Wingdings" charset="2"/>
              <a:buNone/>
            </a:pPr>
            <a:endParaRPr lang="en-US" sz="2800"/>
          </a:p>
          <a:p>
            <a:pPr marL="341313" indent="-341313" defTabSz="912813" eaLnBrk="1" hangingPunct="1">
              <a:buFont typeface="Wingdings" charset="2"/>
              <a:buNone/>
            </a:pPr>
            <a:r>
              <a:rPr lang="en-US" sz="2800"/>
              <a:t>	</a:t>
            </a:r>
            <a:r>
              <a:rPr lang="en-US" sz="2800" b="1"/>
              <a:t>The Market for "Lemons": Quality Uncertainty and the Market Mechanism</a:t>
            </a:r>
          </a:p>
          <a:p>
            <a:pPr marL="341313" indent="-341313" defTabSz="912813" eaLnBrk="1" hangingPunct="1"/>
            <a:endParaRPr lang="en-US" sz="2800" i="1"/>
          </a:p>
          <a:p>
            <a:pPr marL="341313" indent="-341313" defTabSz="912813" eaLnBrk="1" hangingPunct="1">
              <a:buFont typeface="Wingdings" charset="2"/>
              <a:buNone/>
            </a:pPr>
            <a:r>
              <a:rPr lang="en-US" sz="2800" i="1"/>
              <a:t>	The Quarterly Journal of Economics</a:t>
            </a:r>
            <a:r>
              <a:rPr lang="en-US" sz="2800"/>
              <a:t>, </a:t>
            </a:r>
          </a:p>
          <a:p>
            <a:pPr marL="341313" indent="-341313" defTabSz="912813" eaLnBrk="1" hangingPunct="1">
              <a:buFont typeface="Wingdings" charset="2"/>
              <a:buNone/>
            </a:pPr>
            <a:r>
              <a:rPr lang="en-US" sz="2800"/>
              <a:t>	Vol. 84, No. 3. (Aug., 1970)</a:t>
            </a:r>
          </a:p>
          <a:p>
            <a:pPr marL="341313" indent="-341313" defTabSz="912813" eaLnBrk="1" hangingPunct="1">
              <a:buFont typeface="Wingdings" charset="2"/>
              <a:buNone/>
            </a:pPr>
            <a:endParaRPr lang="en-US" sz="2800"/>
          </a:p>
          <a:p>
            <a:pPr marL="341313" indent="-341313" defTabSz="912813" eaLnBrk="1" hangingPunct="1">
              <a:buFont typeface="Wingdings" charset="2"/>
              <a:buNone/>
            </a:pPr>
            <a:r>
              <a:rPr lang="en-US" sz="2800"/>
              <a:t>It won him the 2001 Nobel Prize in Economics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990600" y="1295400"/>
            <a:ext cx="7620000" cy="923925"/>
          </a:xfrm>
          <a:prstGeom prst="rect">
            <a:avLst/>
          </a:prstGeom>
          <a:noFill/>
          <a:ln w="9525">
            <a:noFill/>
            <a:miter lim="800000"/>
            <a:headEnd/>
            <a:tailEnd/>
          </a:ln>
        </p:spPr>
        <p:txBody>
          <a:bodyPr lIns="91410" tIns="45706" rIns="91410" bIns="45706">
            <a:prstTxWarp prst="textNoShape">
              <a:avLst/>
            </a:prstTxWarp>
            <a:spAutoFit/>
          </a:bodyPr>
          <a:lstStyle/>
          <a:p>
            <a:pPr algn="ctr">
              <a:spcBef>
                <a:spcPct val="50000"/>
              </a:spcBef>
            </a:pPr>
            <a:r>
              <a:rPr lang="en-US" sz="5400">
                <a:solidFill>
                  <a:schemeClr val="tx1"/>
                </a:solidFill>
              </a:rPr>
              <a:t>Security </a:t>
            </a:r>
            <a:r>
              <a:rPr lang="en-US" sz="5400">
                <a:solidFill>
                  <a:schemeClr val="tx1"/>
                </a:solidFill>
                <a:sym typeface="Symbol" charset="2"/>
              </a:rPr>
              <a:t></a:t>
            </a:r>
            <a:r>
              <a:rPr lang="en-US" sz="5400">
                <a:solidFill>
                  <a:schemeClr val="tx1"/>
                </a:solidFill>
              </a:rPr>
              <a:t> Privacy</a:t>
            </a:r>
          </a:p>
        </p:txBody>
      </p:sp>
      <p:sp>
        <p:nvSpPr>
          <p:cNvPr id="277507" name="Text Box 3"/>
          <p:cNvSpPr txBox="1">
            <a:spLocks noChangeArrowheads="1"/>
          </p:cNvSpPr>
          <p:nvPr/>
        </p:nvSpPr>
        <p:spPr bwMode="auto">
          <a:xfrm>
            <a:off x="381000" y="5029200"/>
            <a:ext cx="5410200" cy="1016000"/>
          </a:xfrm>
          <a:prstGeom prst="rect">
            <a:avLst/>
          </a:prstGeom>
          <a:noFill/>
          <a:ln w="12700" cap="sq">
            <a:noFill/>
            <a:miter lim="800000"/>
            <a:headEnd/>
            <a:tailEnd/>
          </a:ln>
          <a:effectLst/>
        </p:spPr>
        <p:txBody>
          <a:bodyPr lIns="91410" tIns="45706" rIns="91410" bIns="45706">
            <a:prstTxWarp prst="textNoShape">
              <a:avLst/>
            </a:prstTxWarp>
            <a:spAutoFit/>
          </a:bodyPr>
          <a:lstStyle/>
          <a:p>
            <a:pPr algn="ctr" eaLnBrk="1" hangingPunct="1">
              <a:spcBef>
                <a:spcPct val="20000"/>
              </a:spcBef>
              <a:buClr>
                <a:srgbClr val="000000"/>
              </a:buClr>
              <a:buFont typeface="Wingdings" charset="2"/>
              <a:buNone/>
              <a:defRPr/>
            </a:pPr>
            <a:r>
              <a:rPr lang="en-CA" sz="2800" b="0" dirty="0">
                <a:solidFill>
                  <a:schemeClr val="tx1"/>
                </a:solidFill>
              </a:rPr>
              <a:t>“Privacy is at the heart of liberty in the modern state.”</a:t>
            </a:r>
            <a:r>
              <a:rPr lang="en-CA" sz="3200" b="0" dirty="0">
                <a:solidFill>
                  <a:schemeClr val="tx1"/>
                </a:solidFill>
              </a:rPr>
              <a:t> </a:t>
            </a:r>
            <a:r>
              <a:rPr lang="en-CA" sz="2400" b="0" dirty="0">
                <a:solidFill>
                  <a:schemeClr val="tx1"/>
                </a:solidFill>
              </a:rPr>
              <a:t>Alan Westin</a:t>
            </a:r>
            <a:endParaRPr lang="en-US" sz="2800" b="0" dirty="0">
              <a:solidFill>
                <a:schemeClr val="tx1"/>
              </a:solidFill>
              <a:effectLst>
                <a:outerShdw blurRad="38100" dist="38100" dir="2700000" algn="tl">
                  <a:srgbClr val="DDDDDD"/>
                </a:outerShdw>
              </a:effectLst>
            </a:endParaRPr>
          </a:p>
        </p:txBody>
      </p:sp>
      <p:sp>
        <p:nvSpPr>
          <p:cNvPr id="26628" name="Text Box 4"/>
          <p:cNvSpPr txBox="1">
            <a:spLocks noChangeArrowheads="1"/>
          </p:cNvSpPr>
          <p:nvPr/>
        </p:nvSpPr>
        <p:spPr bwMode="auto">
          <a:xfrm>
            <a:off x="4876800" y="4038600"/>
            <a:ext cx="4038600" cy="1046163"/>
          </a:xfrm>
          <a:prstGeom prst="rect">
            <a:avLst/>
          </a:prstGeom>
          <a:noFill/>
          <a:ln w="12700" cap="sq">
            <a:noFill/>
            <a:miter lim="800000"/>
            <a:headEnd/>
            <a:tailEnd/>
          </a:ln>
        </p:spPr>
        <p:txBody>
          <a:bodyPr lIns="91410" tIns="45706" rIns="91410" bIns="45706">
            <a:prstTxWarp prst="textNoShape">
              <a:avLst/>
            </a:prstTxWarp>
            <a:spAutoFit/>
          </a:bodyPr>
          <a:lstStyle/>
          <a:p>
            <a:pPr algn="ctr" eaLnBrk="1" hangingPunct="1">
              <a:spcBef>
                <a:spcPct val="20000"/>
              </a:spcBef>
              <a:buClr>
                <a:srgbClr val="000000"/>
              </a:buClr>
              <a:buFont typeface="Wingdings" charset="2"/>
              <a:buNone/>
            </a:pPr>
            <a:r>
              <a:rPr lang="en-US" sz="2800" b="0">
                <a:solidFill>
                  <a:schemeClr val="tx1"/>
                </a:solidFill>
              </a:rPr>
              <a:t>“the right to be let alone”</a:t>
            </a:r>
            <a:r>
              <a:rPr lang="en-US" sz="3600" b="0">
                <a:solidFill>
                  <a:schemeClr val="tx1"/>
                </a:solidFill>
              </a:rPr>
              <a:t> </a:t>
            </a:r>
            <a:r>
              <a:rPr lang="en-US" sz="2400" b="0">
                <a:solidFill>
                  <a:schemeClr val="tx1"/>
                </a:solidFill>
              </a:rPr>
              <a:t>Warren &amp; Brandeis</a:t>
            </a:r>
          </a:p>
        </p:txBody>
      </p:sp>
      <p:sp>
        <p:nvSpPr>
          <p:cNvPr id="277509" name="Text Box 5"/>
          <p:cNvSpPr txBox="1">
            <a:spLocks noChangeArrowheads="1"/>
          </p:cNvSpPr>
          <p:nvPr/>
        </p:nvSpPr>
        <p:spPr bwMode="auto">
          <a:xfrm>
            <a:off x="381000" y="2743200"/>
            <a:ext cx="4953000" cy="1431925"/>
          </a:xfrm>
          <a:prstGeom prst="rect">
            <a:avLst/>
          </a:prstGeom>
          <a:noFill/>
          <a:ln w="12700" cap="sq">
            <a:noFill/>
            <a:miter lim="800000"/>
            <a:headEnd/>
            <a:tailEnd/>
          </a:ln>
          <a:effectLst/>
        </p:spPr>
        <p:txBody>
          <a:bodyPr lIns="91410" tIns="45706" rIns="91410" bIns="45706">
            <a:prstTxWarp prst="textNoShape">
              <a:avLst/>
            </a:prstTxWarp>
            <a:spAutoFit/>
          </a:bodyPr>
          <a:lstStyle/>
          <a:p>
            <a:pPr algn="ctr" eaLnBrk="1" hangingPunct="1">
              <a:spcBef>
                <a:spcPct val="50000"/>
              </a:spcBef>
              <a:buClr>
                <a:schemeClr val="tx2"/>
              </a:buClr>
              <a:buSzPct val="75000"/>
              <a:buFont typeface="Wingdings" charset="2"/>
              <a:buNone/>
              <a:defRPr/>
            </a:pPr>
            <a:r>
              <a:rPr lang="en-GB" sz="2800" b="0" dirty="0">
                <a:solidFill>
                  <a:schemeClr val="tx1"/>
                </a:solidFill>
                <a:effectLst>
                  <a:outerShdw blurRad="38100" dist="38100" dir="2700000" algn="tl">
                    <a:srgbClr val="DDDDDD"/>
                  </a:outerShdw>
                </a:effectLst>
                <a:latin typeface="Arial" charset="0"/>
                <a:ea typeface="Times New Roman" charset="0"/>
                <a:cs typeface="Times New Roman" charset="0"/>
              </a:rPr>
              <a:t>“the right to exercise control over your personal information.” </a:t>
            </a:r>
            <a:r>
              <a:rPr lang="en-GB" sz="2400" b="0" dirty="0">
                <a:solidFill>
                  <a:schemeClr val="tx1"/>
                </a:solidFill>
                <a:effectLst>
                  <a:outerShdw blurRad="38100" dist="38100" dir="2700000" algn="tl">
                    <a:srgbClr val="DDDDDD"/>
                  </a:outerShdw>
                </a:effectLst>
                <a:latin typeface="Arial" charset="0"/>
                <a:ea typeface="Times New Roman" charset="0"/>
                <a:cs typeface="Times New Roman" charset="0"/>
              </a:rPr>
              <a:t>Ann </a:t>
            </a:r>
            <a:r>
              <a:rPr lang="en-GB" sz="2400" b="0" dirty="0" err="1">
                <a:solidFill>
                  <a:schemeClr val="tx1"/>
                </a:solidFill>
                <a:effectLst>
                  <a:outerShdw blurRad="38100" dist="38100" dir="2700000" algn="tl">
                    <a:srgbClr val="DDDDDD"/>
                  </a:outerShdw>
                </a:effectLst>
                <a:latin typeface="Arial" charset="0"/>
                <a:ea typeface="Times New Roman" charset="0"/>
                <a:cs typeface="Times New Roman" charset="0"/>
              </a:rPr>
              <a:t>Cavoukian</a:t>
            </a:r>
            <a:r>
              <a:rPr lang="en-US" sz="2800" b="0" dirty="0">
                <a:solidFill>
                  <a:schemeClr val="tx1"/>
                </a:solidFill>
                <a:effectLst>
                  <a:outerShdw blurRad="38100" dist="38100" dir="2700000" algn="tl">
                    <a:srgbClr val="DDDDDD"/>
                  </a:outerShdw>
                </a:effectLst>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282575" y="914400"/>
            <a:ext cx="8785225" cy="3556000"/>
          </a:xfrm>
        </p:spPr>
        <p:txBody>
          <a:bodyPr>
            <a:spAutoFit/>
          </a:bodyPr>
          <a:lstStyle/>
          <a:p>
            <a:pPr eaLnBrk="1" hangingPunct="1"/>
            <a:r>
              <a:rPr lang="en-AU" sz="5600" b="1">
                <a:solidFill>
                  <a:schemeClr val="tx2"/>
                </a:solidFill>
              </a:rPr>
              <a:t>Privacy = choice &amp; control over use and disclosure of our identity and our information</a:t>
            </a:r>
          </a:p>
        </p:txBody>
      </p:sp>
      <p:sp>
        <p:nvSpPr>
          <p:cNvPr id="278531" name="Rectangle 3"/>
          <p:cNvSpPr>
            <a:spLocks noChangeArrowheads="1"/>
          </p:cNvSpPr>
          <p:nvPr/>
        </p:nvSpPr>
        <p:spPr bwMode="auto">
          <a:xfrm>
            <a:off x="1127125" y="5595938"/>
            <a:ext cx="7402513" cy="67151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lIns="90460" tIns="44436" rIns="90460" bIns="44436">
            <a:prstTxWarp prst="textNoShape">
              <a:avLst/>
            </a:prstTxWarp>
            <a:spAutoFit/>
          </a:bodyPr>
          <a:lstStyle/>
          <a:p>
            <a:pPr>
              <a:lnSpc>
                <a:spcPct val="82000"/>
              </a:lnSpc>
              <a:defRPr/>
            </a:pPr>
            <a:r>
              <a:rPr lang="en-AU" sz="4400" dirty="0">
                <a:solidFill>
                  <a:schemeClr val="tx2"/>
                </a:solidFill>
              </a:rPr>
              <a:t>…including our biometrics</a:t>
            </a:r>
            <a:r>
              <a:rPr lang="en-AU" sz="2400" dirty="0">
                <a:solidFill>
                  <a:srgbClr val="009900"/>
                </a:solidFill>
              </a:rPr>
              <a:t> </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8530"/>
                                        </p:tgtEl>
                                        <p:attrNameLst>
                                          <p:attrName>style.visibility</p:attrName>
                                        </p:attrNameLst>
                                      </p:cBhvr>
                                      <p:to>
                                        <p:strVal val="visible"/>
                                      </p:to>
                                    </p:set>
                                    <p:animEffect transition="in" filter="wipe(left)">
                                      <p:cBhvr>
                                        <p:cTn id="7" dur="500"/>
                                        <p:tgtEl>
                                          <p:spTgt spid="27853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78531"/>
                                        </p:tgtEl>
                                        <p:attrNameLst>
                                          <p:attrName>style.visibility</p:attrName>
                                        </p:attrNameLst>
                                      </p:cBhvr>
                                      <p:to>
                                        <p:strVal val="visible"/>
                                      </p:to>
                                    </p:set>
                                    <p:animEffect transition="in" filter="dissolve">
                                      <p:cBhvr>
                                        <p:cTn id="11" dur="500"/>
                                        <p:tgtEl>
                                          <p:spTgt spid="278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0" grpId="0" autoUpdateAnimBg="0"/>
      <p:bldP spid="278531" grpId="0" animBg="1" autoUpdateAnimBg="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0"/>
            <a:ext cx="9144000" cy="6858000"/>
          </a:xfrm>
          <a:prstGeom prst="rect">
            <a:avLst/>
          </a:prstGeom>
          <a:noFill/>
          <a:ln w="12700">
            <a:noFill/>
            <a:miter lim="800000"/>
            <a:headEnd/>
            <a:tailEnd/>
          </a:ln>
        </p:spPr>
        <p:txBody>
          <a:bodyPr wrap="none" lIns="91410" tIns="45706" rIns="91410" bIns="45706" anchor="ctr">
            <a:prstTxWarp prst="textNoShape">
              <a:avLst/>
            </a:prstTxWarp>
          </a:bodyPr>
          <a:lstStyle/>
          <a:p>
            <a:pPr algn="ctr">
              <a:lnSpc>
                <a:spcPct val="75000"/>
              </a:lnSpc>
              <a:spcBef>
                <a:spcPct val="50000"/>
              </a:spcBef>
              <a:buSzPct val="100000"/>
            </a:pPr>
            <a:endParaRPr lang="en-US" sz="1000" i="1">
              <a:solidFill>
                <a:srgbClr val="CC0066"/>
              </a:solidFill>
              <a:latin typeface="Arial" charset="0"/>
            </a:endParaRPr>
          </a:p>
        </p:txBody>
      </p:sp>
      <p:sp>
        <p:nvSpPr>
          <p:cNvPr id="280579" name="Rectangle 3"/>
          <p:cNvSpPr>
            <a:spLocks noChangeArrowheads="1"/>
          </p:cNvSpPr>
          <p:nvPr/>
        </p:nvSpPr>
        <p:spPr bwMode="auto">
          <a:xfrm>
            <a:off x="485775" y="476250"/>
            <a:ext cx="8658225" cy="1008063"/>
          </a:xfrm>
          <a:prstGeom prst="rect">
            <a:avLst/>
          </a:prstGeom>
          <a:noFill/>
          <a:ln w="12700">
            <a:noFill/>
            <a:miter lim="800000"/>
            <a:headEnd/>
            <a:tailEnd/>
          </a:ln>
          <a:effectLst/>
        </p:spPr>
        <p:txBody>
          <a:bodyPr lIns="90460" tIns="44436" rIns="90460" bIns="46785">
            <a:prstTxWarp prst="textNoShape">
              <a:avLst/>
            </a:prstTxWarp>
          </a:bodyPr>
          <a:lstStyle/>
          <a:p>
            <a:pPr marL="457059" indent="-457059" algn="ctr" eaLnBrk="1" hangingPunct="1">
              <a:buClr>
                <a:srgbClr val="000000"/>
              </a:buClr>
              <a:buSzPct val="100000"/>
              <a:defRPr/>
            </a:pPr>
            <a:r>
              <a:rPr lang="en-GB" sz="4800" dirty="0">
                <a:solidFill>
                  <a:schemeClr val="tx2"/>
                </a:solidFill>
                <a:effectLst>
                  <a:outerShdw blurRad="38100" dist="38100" dir="2700000" algn="tl">
                    <a:srgbClr val="DDDDDD"/>
                  </a:outerShdw>
                </a:effectLst>
                <a:latin typeface="Arial" charset="0"/>
              </a:rPr>
              <a:t>Unfortunate Privacy truisms:</a:t>
            </a:r>
            <a:br>
              <a:rPr lang="en-GB" sz="4800" dirty="0">
                <a:solidFill>
                  <a:schemeClr val="tx2"/>
                </a:solidFill>
                <a:effectLst>
                  <a:outerShdw blurRad="38100" dist="38100" dir="2700000" algn="tl">
                    <a:srgbClr val="DDDDDD"/>
                  </a:outerShdw>
                </a:effectLst>
                <a:latin typeface="Arial" charset="0"/>
              </a:rPr>
            </a:br>
            <a:endParaRPr lang="en-GB" sz="4400" dirty="0">
              <a:solidFill>
                <a:schemeClr val="tx2"/>
              </a:solidFill>
              <a:latin typeface="Arial" charset="0"/>
            </a:endParaRPr>
          </a:p>
        </p:txBody>
      </p:sp>
      <p:sp>
        <p:nvSpPr>
          <p:cNvPr id="280580" name="Rectangle 4"/>
          <p:cNvSpPr>
            <a:spLocks noChangeArrowheads="1"/>
          </p:cNvSpPr>
          <p:nvPr/>
        </p:nvSpPr>
        <p:spPr bwMode="auto">
          <a:xfrm>
            <a:off x="457200" y="4076700"/>
            <a:ext cx="8612188" cy="1866900"/>
          </a:xfrm>
          <a:prstGeom prst="rect">
            <a:avLst/>
          </a:prstGeom>
          <a:noFill/>
          <a:ln w="12700">
            <a:noFill/>
            <a:miter lim="800000"/>
            <a:headEnd/>
            <a:tailEnd/>
          </a:ln>
        </p:spPr>
        <p:txBody>
          <a:bodyPr lIns="90460" tIns="44436" rIns="90460" bIns="46785">
            <a:prstTxWarp prst="textNoShape">
              <a:avLst/>
            </a:prstTxWarp>
          </a:bodyPr>
          <a:lstStyle/>
          <a:p>
            <a:pPr marL="627063" indent="-627063" eaLnBrk="1" hangingPunct="1">
              <a:buClr>
                <a:schemeClr val="tx2"/>
              </a:buClr>
              <a:buSzPct val="100000"/>
            </a:pPr>
            <a:r>
              <a:rPr lang="en-GB" sz="4000">
                <a:solidFill>
                  <a:schemeClr val="tx2"/>
                </a:solidFill>
                <a:latin typeface="Arial" charset="0"/>
              </a:rPr>
              <a:t>2.	Once invaded/lost, you will need to regain your privacy over and over and over again…</a:t>
            </a:r>
          </a:p>
        </p:txBody>
      </p:sp>
      <p:sp>
        <p:nvSpPr>
          <p:cNvPr id="280581" name="Rectangle 5"/>
          <p:cNvSpPr>
            <a:spLocks noChangeArrowheads="1"/>
          </p:cNvSpPr>
          <p:nvPr/>
        </p:nvSpPr>
        <p:spPr bwMode="auto">
          <a:xfrm>
            <a:off x="460375" y="1916113"/>
            <a:ext cx="8683625" cy="1368425"/>
          </a:xfrm>
          <a:prstGeom prst="rect">
            <a:avLst/>
          </a:prstGeom>
          <a:noFill/>
          <a:ln w="12700">
            <a:noFill/>
            <a:miter lim="800000"/>
            <a:headEnd/>
            <a:tailEnd/>
          </a:ln>
        </p:spPr>
        <p:txBody>
          <a:bodyPr lIns="90460" tIns="44436" rIns="90460" bIns="46785">
            <a:prstTxWarp prst="textNoShape">
              <a:avLst/>
            </a:prstTxWarp>
          </a:bodyPr>
          <a:lstStyle/>
          <a:p>
            <a:pPr marL="627063" indent="-627063" eaLnBrk="1" hangingPunct="1">
              <a:buClr>
                <a:srgbClr val="000000"/>
              </a:buClr>
              <a:buSzPct val="100000"/>
              <a:buFontTx/>
              <a:buAutoNum type="arabicPeriod"/>
            </a:pPr>
            <a:r>
              <a:rPr lang="en-GB" sz="4000">
                <a:solidFill>
                  <a:schemeClr val="tx2"/>
                </a:solidFill>
                <a:latin typeface="Arial" charset="0"/>
              </a:rPr>
              <a:t>Most people don’t value their privacy until it is threatened/lost</a:t>
            </a:r>
            <a:endParaRPr lang="en-GB" sz="4400">
              <a:solidFill>
                <a:schemeClr val="tx2"/>
              </a:solidFill>
              <a:latin typeface="Arial" charset="0"/>
            </a:endParaRPr>
          </a:p>
        </p:txBody>
      </p:sp>
    </p:spTree>
    <p:custDataLst>
      <p:tags r:id="rId1"/>
    </p:custData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80579"/>
                                        </p:tgtEl>
                                        <p:attrNameLst>
                                          <p:attrName>style.visibility</p:attrName>
                                        </p:attrNameLst>
                                      </p:cBhvr>
                                      <p:to>
                                        <p:strVal val="visible"/>
                                      </p:to>
                                    </p:set>
                                    <p:animEffect transition="in" filter="wipe(left)">
                                      <p:cBhvr>
                                        <p:cTn id="7" dur="500"/>
                                        <p:tgtEl>
                                          <p:spTgt spid="2805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0581"/>
                                        </p:tgtEl>
                                        <p:attrNameLst>
                                          <p:attrName>style.visibility</p:attrName>
                                        </p:attrNameLst>
                                      </p:cBhvr>
                                      <p:to>
                                        <p:strVal val="visible"/>
                                      </p:to>
                                    </p:set>
                                    <p:animEffect transition="in" filter="wipe(left)">
                                      <p:cBhvr>
                                        <p:cTn id="12" dur="500"/>
                                        <p:tgtEl>
                                          <p:spTgt spid="28058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0580"/>
                                        </p:tgtEl>
                                        <p:attrNameLst>
                                          <p:attrName>style.visibility</p:attrName>
                                        </p:attrNameLst>
                                      </p:cBhvr>
                                      <p:to>
                                        <p:strVal val="visible"/>
                                      </p:to>
                                    </p:set>
                                    <p:animEffect transition="in" filter="wipe(left)">
                                      <p:cBhvr>
                                        <p:cTn id="17" dur="500"/>
                                        <p:tgtEl>
                                          <p:spTgt spid="28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autoUpdateAnimBg="0"/>
      <p:bldP spid="280580" grpId="0" autoUpdateAnimBg="0"/>
      <p:bldP spid="280581" grpId="0" autoUpdateAnimBg="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0"/>
            <a:ext cx="8077200" cy="914400"/>
          </a:xfrm>
        </p:spPr>
        <p:txBody>
          <a:bodyPr/>
          <a:lstStyle/>
          <a:p>
            <a:pPr eaLnBrk="1" hangingPunct="1"/>
            <a:r>
              <a:rPr lang="en-US" sz="4000"/>
              <a:t>Security       vs.        Privacy</a:t>
            </a:r>
          </a:p>
        </p:txBody>
      </p:sp>
      <p:sp>
        <p:nvSpPr>
          <p:cNvPr id="31747" name="Rectangle 3"/>
          <p:cNvSpPr>
            <a:spLocks noGrp="1" noChangeArrowheads="1"/>
          </p:cNvSpPr>
          <p:nvPr>
            <p:ph type="body" idx="1"/>
          </p:nvPr>
        </p:nvSpPr>
        <p:spPr>
          <a:xfrm>
            <a:off x="381000" y="871538"/>
            <a:ext cx="3886200" cy="4386262"/>
          </a:xfrm>
        </p:spPr>
        <p:txBody>
          <a:bodyPr/>
          <a:lstStyle/>
          <a:p>
            <a:pPr marL="341313" indent="-341313" defTabSz="912813" eaLnBrk="1" hangingPunct="1">
              <a:lnSpc>
                <a:spcPct val="90000"/>
              </a:lnSpc>
              <a:spcBef>
                <a:spcPts val="1600"/>
              </a:spcBef>
            </a:pPr>
            <a:r>
              <a:rPr lang="en-US" sz="2800"/>
              <a:t>Accountable to Commander, President or Board of Directors.</a:t>
            </a:r>
          </a:p>
          <a:p>
            <a:pPr marL="341313" indent="-341313" defTabSz="912813" eaLnBrk="1" hangingPunct="1">
              <a:lnSpc>
                <a:spcPct val="90000"/>
              </a:lnSpc>
              <a:spcBef>
                <a:spcPts val="1600"/>
              </a:spcBef>
            </a:pPr>
            <a:r>
              <a:rPr lang="en-US" sz="2800"/>
              <a:t>Access and use controls </a:t>
            </a:r>
            <a:r>
              <a:rPr lang="en-US" sz="2800" i="1"/>
              <a:t>defined by the system owner.</a:t>
            </a:r>
            <a:endParaRPr lang="en-US" sz="2800"/>
          </a:p>
          <a:p>
            <a:pPr marL="341313" indent="-341313" defTabSz="912813" eaLnBrk="1" hangingPunct="1">
              <a:lnSpc>
                <a:spcPct val="90000"/>
              </a:lnSpc>
              <a:spcBef>
                <a:spcPts val="1600"/>
              </a:spcBef>
            </a:pPr>
            <a:r>
              <a:rPr lang="en-US" sz="2800"/>
              <a:t>Generally focused on protecting against “outsiders”.</a:t>
            </a:r>
          </a:p>
          <a:p>
            <a:pPr marL="341313" indent="-341313" defTabSz="912813" eaLnBrk="1" hangingPunct="1">
              <a:lnSpc>
                <a:spcPct val="90000"/>
              </a:lnSpc>
              <a:spcBef>
                <a:spcPts val="1600"/>
              </a:spcBef>
            </a:pPr>
            <a:r>
              <a:rPr lang="en-US" sz="2800"/>
              <a:t>Short term risk based assessment. (How likely is it?)</a:t>
            </a:r>
          </a:p>
        </p:txBody>
      </p:sp>
      <p:sp>
        <p:nvSpPr>
          <p:cNvPr id="282628" name="Rectangle 4"/>
          <p:cNvSpPr>
            <a:spLocks noChangeArrowheads="1"/>
          </p:cNvSpPr>
          <p:nvPr/>
        </p:nvSpPr>
        <p:spPr bwMode="auto">
          <a:xfrm>
            <a:off x="4419600" y="947738"/>
            <a:ext cx="4572000" cy="3886200"/>
          </a:xfrm>
          <a:prstGeom prst="rect">
            <a:avLst/>
          </a:prstGeom>
          <a:noFill/>
          <a:ln w="12700" cap="sq">
            <a:noFill/>
            <a:miter lim="800000"/>
            <a:headEnd type="none" w="sm" len="sm"/>
            <a:tailEnd type="none" w="sm" len="sm"/>
          </a:ln>
        </p:spPr>
        <p:txBody>
          <a:bodyPr lIns="91410" tIns="45706" rIns="91410" bIns="45706">
            <a:prstTxWarp prst="textNoShape">
              <a:avLst/>
            </a:prstTxWarp>
          </a:bodyPr>
          <a:lstStyle/>
          <a:p>
            <a:pPr marL="338138" indent="-338138" defTabSz="455613" eaLnBrk="1" hangingPunct="1">
              <a:lnSpc>
                <a:spcPct val="90000"/>
              </a:lnSpc>
              <a:spcBef>
                <a:spcPts val="700"/>
              </a:spcBef>
              <a:buClr>
                <a:srgbClr val="000000"/>
              </a:buClr>
              <a:buSzPct val="60000"/>
              <a:buFont typeface="Wingdings" charset="2"/>
              <a:buChar char="Ø"/>
            </a:pPr>
            <a:r>
              <a:rPr lang="en-US" sz="2800" b="0">
                <a:solidFill>
                  <a:srgbClr val="000000"/>
                </a:solidFill>
                <a:latin typeface="Arial" charset="0"/>
              </a:rPr>
              <a:t>Accountable to the subject of the data.</a:t>
            </a:r>
          </a:p>
          <a:p>
            <a:pPr marL="338138" indent="-338138" defTabSz="455613" eaLnBrk="1" hangingPunct="1">
              <a:lnSpc>
                <a:spcPct val="90000"/>
              </a:lnSpc>
              <a:spcBef>
                <a:spcPts val="700"/>
              </a:spcBef>
              <a:buClr>
                <a:srgbClr val="000000"/>
              </a:buClr>
              <a:buSzPct val="60000"/>
              <a:buFont typeface="Wingdings" charset="2"/>
              <a:buChar char="Ø"/>
            </a:pPr>
            <a:r>
              <a:rPr lang="en-US" sz="2800" b="0">
                <a:solidFill>
                  <a:srgbClr val="000000"/>
                </a:solidFill>
                <a:latin typeface="Arial" charset="0"/>
              </a:rPr>
              <a:t>Access and use controls defined by </a:t>
            </a:r>
            <a:r>
              <a:rPr lang="en-US" sz="2800" b="0" i="1">
                <a:solidFill>
                  <a:srgbClr val="000000"/>
                </a:solidFill>
                <a:latin typeface="Arial" charset="0"/>
              </a:rPr>
              <a:t>design, use limitation, subject consent and legislation.</a:t>
            </a:r>
            <a:endParaRPr lang="en-US" sz="2800" b="0">
              <a:solidFill>
                <a:srgbClr val="000000"/>
              </a:solidFill>
              <a:latin typeface="Arial" charset="0"/>
            </a:endParaRPr>
          </a:p>
          <a:p>
            <a:pPr marL="338138" indent="-338138" defTabSz="455613" eaLnBrk="1" hangingPunct="1">
              <a:lnSpc>
                <a:spcPct val="90000"/>
              </a:lnSpc>
              <a:spcBef>
                <a:spcPts val="700"/>
              </a:spcBef>
              <a:buClr>
                <a:srgbClr val="000000"/>
              </a:buClr>
              <a:buSzPct val="60000"/>
              <a:buFont typeface="Wingdings" charset="2"/>
              <a:buChar char="Ø"/>
            </a:pPr>
            <a:r>
              <a:rPr lang="en-US" sz="2800" b="0">
                <a:solidFill>
                  <a:srgbClr val="000000"/>
                </a:solidFill>
                <a:latin typeface="Arial" charset="0"/>
              </a:rPr>
              <a:t>Requires protecting against outsiders, insiders and system owner.</a:t>
            </a:r>
          </a:p>
          <a:p>
            <a:pPr marL="338138" indent="-338138" defTabSz="455613" eaLnBrk="1" hangingPunct="1">
              <a:lnSpc>
                <a:spcPct val="90000"/>
              </a:lnSpc>
              <a:spcBef>
                <a:spcPts val="700"/>
              </a:spcBef>
              <a:buClr>
                <a:srgbClr val="000000"/>
              </a:buClr>
              <a:buSzPct val="60000"/>
              <a:buFont typeface="Wingdings" charset="2"/>
              <a:buChar char="Ø"/>
            </a:pPr>
            <a:r>
              <a:rPr lang="en-US" sz="2800" b="0">
                <a:solidFill>
                  <a:srgbClr val="000000"/>
                </a:solidFill>
                <a:latin typeface="Arial" charset="0"/>
              </a:rPr>
              <a:t>Long term capabilities based assessment.</a:t>
            </a:r>
            <a:br>
              <a:rPr lang="en-US" sz="2800" b="0">
                <a:solidFill>
                  <a:srgbClr val="000000"/>
                </a:solidFill>
                <a:latin typeface="Arial" charset="0"/>
              </a:rPr>
            </a:br>
            <a:r>
              <a:rPr lang="en-US" sz="2800" b="0">
                <a:solidFill>
                  <a:srgbClr val="000000"/>
                </a:solidFill>
                <a:latin typeface="Arial" charset="0"/>
              </a:rPr>
              <a:t>(Is it possible?)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2628"/>
                                        </p:tgtEl>
                                        <p:attrNameLst>
                                          <p:attrName>style.visibility</p:attrName>
                                        </p:attrNameLst>
                                      </p:cBhvr>
                                      <p:to>
                                        <p:strVal val="visible"/>
                                      </p:to>
                                    </p:set>
                                    <p:animEffect transition="in" filter="box(in)">
                                      <p:cBhvr>
                                        <p:cTn id="7" dur="500"/>
                                        <p:tgtEl>
                                          <p:spTgt spid="282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8" grpId="0" autoUpdateAnimBg="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33400" y="381000"/>
            <a:ext cx="8077200" cy="914400"/>
          </a:xfrm>
        </p:spPr>
        <p:txBody>
          <a:bodyPr/>
          <a:lstStyle/>
          <a:p>
            <a:pPr eaLnBrk="1" hangingPunct="1"/>
            <a:r>
              <a:rPr lang="en-US" sz="4000"/>
              <a:t>Privacy and Biometrics</a:t>
            </a:r>
            <a:br>
              <a:rPr lang="en-US" sz="4000"/>
            </a:br>
            <a:r>
              <a:rPr lang="en-US" sz="4000"/>
              <a:t>(as sold today)</a:t>
            </a:r>
          </a:p>
        </p:txBody>
      </p:sp>
      <p:sp>
        <p:nvSpPr>
          <p:cNvPr id="32771" name="Rectangle 3"/>
          <p:cNvSpPr>
            <a:spLocks noGrp="1" noChangeArrowheads="1"/>
          </p:cNvSpPr>
          <p:nvPr>
            <p:ph type="body" sz="half" idx="1"/>
          </p:nvPr>
        </p:nvSpPr>
        <p:spPr>
          <a:xfrm>
            <a:off x="457200" y="1447800"/>
            <a:ext cx="8382000" cy="5486400"/>
          </a:xfrm>
        </p:spPr>
        <p:txBody>
          <a:bodyPr/>
          <a:lstStyle/>
          <a:p>
            <a:pPr marL="341313" indent="-341313" eaLnBrk="1" hangingPunct="1">
              <a:lnSpc>
                <a:spcPct val="90000"/>
              </a:lnSpc>
              <a:spcBef>
                <a:spcPct val="20000"/>
              </a:spcBef>
              <a:buSzPct val="100000"/>
              <a:buFont typeface="Times New Roman" charset="0"/>
              <a:buChar char="–"/>
            </a:pPr>
            <a:r>
              <a:rPr lang="en-US" sz="3600"/>
              <a:t>Claims of “privacy” since cannot recover fingerprint from template</a:t>
            </a:r>
          </a:p>
          <a:p>
            <a:pPr marL="341313" indent="-341313" eaLnBrk="1" hangingPunct="1">
              <a:lnSpc>
                <a:spcPct val="90000"/>
              </a:lnSpc>
              <a:spcBef>
                <a:spcPct val="20000"/>
              </a:spcBef>
              <a:buSzPct val="100000"/>
              <a:buFont typeface="Times New Roman" charset="0"/>
              <a:buChar char="–"/>
            </a:pPr>
            <a:r>
              <a:rPr lang="en-US" sz="3600"/>
              <a:t>Government Officials Statements that biometrics are public information  </a:t>
            </a:r>
          </a:p>
          <a:p>
            <a:pPr marL="341313" indent="-341313" eaLnBrk="1" hangingPunct="1">
              <a:lnSpc>
                <a:spcPct val="90000"/>
              </a:lnSpc>
              <a:spcBef>
                <a:spcPct val="20000"/>
              </a:spcBef>
              <a:buSzPct val="100000"/>
              <a:buFont typeface="Times New Roman" charset="0"/>
              <a:buChar char="–"/>
            </a:pPr>
            <a:r>
              <a:rPr lang="en-US" sz="3600"/>
              <a:t>Border/Passports and National ID</a:t>
            </a:r>
          </a:p>
          <a:p>
            <a:pPr marL="341313" indent="-341313" eaLnBrk="1" hangingPunct="1">
              <a:lnSpc>
                <a:spcPct val="90000"/>
              </a:lnSpc>
              <a:spcBef>
                <a:spcPct val="20000"/>
              </a:spcBef>
              <a:buSzPct val="100000"/>
              <a:buFont typeface="Times New Roman" charset="0"/>
              <a:buChar char="±"/>
            </a:pPr>
            <a:r>
              <a:rPr lang="en-US" sz="3600"/>
              <a:t>Biometric access control to facilities</a:t>
            </a:r>
          </a:p>
          <a:p>
            <a:pPr marL="341313" indent="-341313" eaLnBrk="1" hangingPunct="1">
              <a:lnSpc>
                <a:spcPct val="90000"/>
              </a:lnSpc>
              <a:spcBef>
                <a:spcPct val="20000"/>
              </a:spcBef>
              <a:buSzPct val="100000"/>
              <a:buFont typeface="Times New Roman" charset="0"/>
              <a:buChar char="±"/>
            </a:pPr>
            <a:r>
              <a:rPr lang="en-US" sz="3600"/>
              <a:t>Biometric for computer/file access and data encryption</a:t>
            </a:r>
          </a:p>
          <a:p>
            <a:pPr marL="341313" indent="-341313" eaLnBrk="1" hangingPunct="1">
              <a:lnSpc>
                <a:spcPct val="90000"/>
              </a:lnSpc>
              <a:spcBef>
                <a:spcPct val="20000"/>
              </a:spcBef>
              <a:buSzPct val="100000"/>
              <a:buFont typeface="Times New Roman" charset="0"/>
              <a:buChar char="±"/>
            </a:pPr>
            <a:r>
              <a:rPr lang="en-US" sz="3600"/>
              <a:t>Personal/home biometric devices </a:t>
            </a:r>
          </a:p>
        </p:txBody>
      </p:sp>
    </p:spTree>
  </p:cSld>
  <p:clrMapOvr>
    <a:masterClrMapping/>
  </p:clrMapOvr>
  <p:transition advTm="1672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90600" y="-152400"/>
            <a:ext cx="7162800" cy="990600"/>
          </a:xfrm>
        </p:spPr>
        <p:txBody>
          <a:bodyPr/>
          <a:lstStyle/>
          <a:p>
            <a:pPr eaLnBrk="1" hangingPunct="1"/>
            <a:r>
              <a:rPr lang="en-US"/>
              <a:t>Why Technology for Privacy</a:t>
            </a:r>
          </a:p>
        </p:txBody>
      </p:sp>
      <p:sp>
        <p:nvSpPr>
          <p:cNvPr id="33795" name="Rectangle 3"/>
          <p:cNvSpPr>
            <a:spLocks noGrp="1" noChangeArrowheads="1"/>
          </p:cNvSpPr>
          <p:nvPr>
            <p:ph type="body" idx="1"/>
          </p:nvPr>
        </p:nvSpPr>
        <p:spPr/>
        <p:txBody>
          <a:bodyPr/>
          <a:lstStyle/>
          <a:p>
            <a:pPr marL="341313" indent="-341313" defTabSz="912813" eaLnBrk="1" hangingPunct="1">
              <a:lnSpc>
                <a:spcPct val="90000"/>
              </a:lnSpc>
            </a:pPr>
            <a:r>
              <a:rPr lang="en-US" sz="2800"/>
              <a:t>Policies to protect privacy must be followed by everyone to be effective. They are important, but technology can add confidence that policies are being followed.</a:t>
            </a:r>
          </a:p>
          <a:p>
            <a:pPr marL="341313" indent="-341313" defTabSz="912813" eaLnBrk="1" hangingPunct="1">
              <a:lnSpc>
                <a:spcPct val="90000"/>
              </a:lnSpc>
            </a:pPr>
            <a:r>
              <a:rPr lang="en-US" sz="2800"/>
              <a:t>Policies “evolve” to allow/support function creep</a:t>
            </a:r>
          </a:p>
          <a:p>
            <a:pPr marL="341313" indent="-341313" defTabSz="912813" eaLnBrk="1" hangingPunct="1">
              <a:lnSpc>
                <a:spcPct val="90000"/>
              </a:lnSpc>
            </a:pPr>
            <a:r>
              <a:rPr lang="en-US" sz="2800"/>
              <a:t>Biometrics are long lived data and once privacy is violated its hard to “fix”.</a:t>
            </a:r>
          </a:p>
          <a:p>
            <a:pPr marL="341313" indent="-341313" defTabSz="912813" eaLnBrk="1" hangingPunct="1">
              <a:lnSpc>
                <a:spcPct val="90000"/>
              </a:lnSpc>
            </a:pPr>
            <a:r>
              <a:rPr lang="en-US" sz="2800"/>
              <a:t>Biometrics can be abused without our knowledge</a:t>
            </a:r>
          </a:p>
          <a:p>
            <a:pPr marL="341313" indent="-341313" defTabSz="912813" eaLnBrk="1" hangingPunct="1">
              <a:lnSpc>
                <a:spcPct val="90000"/>
              </a:lnSpc>
            </a:pPr>
            <a:r>
              <a:rPr lang="en-US" sz="2800"/>
              <a:t>If we help build the technology, its our social responsibility to make sure it is used properly.</a:t>
            </a:r>
          </a:p>
          <a:p>
            <a:pPr marL="341313" indent="-341313" defTabSz="912813" eaLnBrk="1" hangingPunct="1">
              <a:lnSpc>
                <a:spcPct val="90000"/>
              </a:lnSpc>
            </a:pPr>
            <a:r>
              <a:rPr lang="en-US"/>
              <a:t>Given more technological choices we may simultaneously increase privacy and improve security.</a:t>
            </a:r>
          </a:p>
        </p:txBody>
      </p:sp>
    </p:spTree>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POWER3D TRANSITION" val="Tcircles.p3d 0"/>
  <p:tag name="POWER3D OPTIONS" val="Medium "/>
  <p:tag name="POWER3D SOUND" val="Twirling Circles"/>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5.9|3.3|4.5|2.3|6.3"/>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2.:|1.8|2.9|3.2|5.4|5.1|3.4|3.5"/>
</p:tagLst>
</file>

<file path=ppt/theme/theme1.xml><?xml version="1.0" encoding="utf-8"?>
<a:theme xmlns:a="http://schemas.openxmlformats.org/drawingml/2006/main" name="Securics-UCCS">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6633"/>
      </a:hlink>
      <a:folHlink>
        <a:srgbClr val="B2B2B2"/>
      </a:folHlink>
    </a:clrScheme>
    <a:fontScheme name="Securics-UCC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a:ln>
              <a:noFill/>
            </a:ln>
            <a:solidFill>
              <a:schemeClr val="bg1"/>
            </a:solidFill>
            <a:effectLst/>
            <a:latin typeface="Times New Roman" charset="0"/>
          </a:defRPr>
        </a:defPPr>
      </a:lstStyle>
    </a:lnDef>
  </a:objectDefaults>
  <a:extraClrSchemeLst>
    <a:extraClrScheme>
      <a:clrScheme name="Securics-UCC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ecurics-UCC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ecurics-UCC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ecurics-UCC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ecurics-UCC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ecurics-UCC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ecurics-UCC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C:\windows\profiles\crossover\Application Data\Microsoft\Templates\Securics-UCCS.pot</Template>
  <TotalTime>3412</TotalTime>
  <Words>10094</Words>
  <Application>Microsoft PowerPoint</Application>
  <PresentationFormat>On-screen Show (4:3)</PresentationFormat>
  <Paragraphs>1227</Paragraphs>
  <Slides>127</Slides>
  <Notes>31</Notes>
  <HiddenSlides>2</HiddenSlides>
  <MMClips>2</MMClips>
  <ScaleCrop>false</ScaleCrop>
  <HeadingPairs>
    <vt:vector size="6" baseType="variant">
      <vt:variant>
        <vt:lpstr>Fonts Used</vt:lpstr>
      </vt:variant>
      <vt:variant>
        <vt:i4>20</vt:i4>
      </vt:variant>
      <vt:variant>
        <vt:lpstr>Design Template</vt:lpstr>
      </vt:variant>
      <vt:variant>
        <vt:i4>1</vt:i4>
      </vt:variant>
      <vt:variant>
        <vt:lpstr>Slide Titles</vt:lpstr>
      </vt:variant>
      <vt:variant>
        <vt:i4>127</vt:i4>
      </vt:variant>
    </vt:vector>
  </HeadingPairs>
  <TitlesOfParts>
    <vt:vector size="148" baseType="lpstr">
      <vt:lpstr>Times New Roman</vt:lpstr>
      <vt:lpstr>ＭＳ Ｐゴシック</vt:lpstr>
      <vt:lpstr>Arial</vt:lpstr>
      <vt:lpstr>Wingdings</vt:lpstr>
      <vt:lpstr>Symbol</vt:lpstr>
      <vt:lpstr>Arial Black</vt:lpstr>
      <vt:lpstr>Courier New</vt:lpstr>
      <vt:lpstr>굴림</vt:lpstr>
      <vt:lpstr>Calibri</vt:lpstr>
      <vt:lpstr>宋体</vt:lpstr>
      <vt:lpstr>MS Mincho</vt:lpstr>
      <vt:lpstr>Tahoma</vt:lpstr>
      <vt:lpstr>Verdana</vt:lpstr>
      <vt:lpstr>DejaVu Sans</vt:lpstr>
      <vt:lpstr>Comic Sans MS</vt:lpstr>
      <vt:lpstr>Arial Unicode MS</vt:lpstr>
      <vt:lpstr>Helvetica</vt:lpstr>
      <vt:lpstr>FreeSerif</vt:lpstr>
      <vt:lpstr>Century Schoolbook L</vt:lpstr>
      <vt:lpstr>Webdings</vt:lpstr>
      <vt:lpstr>Securics-UCCS</vt:lpstr>
      <vt:lpstr>Biometrics - Practical Issues In Privacy and Security</vt:lpstr>
      <vt:lpstr>Outline</vt:lpstr>
      <vt:lpstr>Privacy vs. Security/Utility</vt:lpstr>
      <vt:lpstr>Slide 4</vt:lpstr>
      <vt:lpstr>Privacy = choice &amp; control over use and disclosure of our identity and our information</vt:lpstr>
      <vt:lpstr>Slide 6</vt:lpstr>
      <vt:lpstr>Security       vs.        Privacy</vt:lpstr>
      <vt:lpstr>Privacy and Biometrics (as sold today)</vt:lpstr>
      <vt:lpstr>Why Technology for Privacy</vt:lpstr>
      <vt:lpstr>Slide 10</vt:lpstr>
      <vt:lpstr>Competing views on Biometrics</vt:lpstr>
      <vt:lpstr>Privacy risks determined by:</vt:lpstr>
      <vt:lpstr>Biometrics – the benefits to individuals and society</vt:lpstr>
      <vt:lpstr>Relationships between Privacy and Security</vt:lpstr>
      <vt:lpstr>Security is a foundation to Privacy</vt:lpstr>
      <vt:lpstr>Fair Information Practices</vt:lpstr>
      <vt:lpstr>Biometrics Privacy Problems</vt:lpstr>
      <vt:lpstr>Different Approaches to Privacy </vt:lpstr>
      <vt:lpstr>Vendor “Hardened” Biometrics System Example</vt:lpstr>
      <vt:lpstr>Slide 20</vt:lpstr>
      <vt:lpstr>Slide 21</vt:lpstr>
      <vt:lpstr>Slide 22</vt:lpstr>
      <vt:lpstr>Slide 23</vt:lpstr>
      <vt:lpstr>Slide 24</vt:lpstr>
      <vt:lpstr>Slide 25</vt:lpstr>
      <vt:lpstr>Interoperability vs privacy</vt:lpstr>
      <vt:lpstr>Security by Obscurity is not  Real Security</vt:lpstr>
      <vt:lpstr>Extending Kerckhoffs‘ principle</vt:lpstr>
      <vt:lpstr>Basic IT Market Economics</vt:lpstr>
      <vt:lpstr>Basic IT “Value model” </vt:lpstr>
      <vt:lpstr>IT Economics and Security</vt:lpstr>
      <vt:lpstr>Market Failure Under  Asymmetric Information</vt:lpstr>
      <vt:lpstr>Lemon Markets</vt:lpstr>
      <vt:lpstr>Fixed quality Lemons market</vt:lpstr>
      <vt:lpstr>Only two possible equilibrium</vt:lpstr>
      <vt:lpstr>Lemons market with variable quality</vt:lpstr>
      <vt:lpstr>Lemon Markets with “experts”</vt:lpstr>
      <vt:lpstr>Lemon Market Simulations</vt:lpstr>
      <vt:lpstr>Privacy is a lemon market</vt:lpstr>
      <vt:lpstr>Avoiding market failure</vt:lpstr>
      <vt:lpstr>Limiting Lemons  Means of equalizing information</vt:lpstr>
      <vt:lpstr>Privacy With Signaling  Signal can be Tech or 3rd party</vt:lpstr>
      <vt:lpstr>Outline</vt:lpstr>
      <vt:lpstr>1:1  vs.  1:N   &amp;  Open vs. Closed      </vt:lpstr>
      <vt:lpstr>Classes of Biometric Applications </vt:lpstr>
      <vt:lpstr>Major Biometric Application types</vt:lpstr>
      <vt:lpstr>Matching must be approximate, but….</vt:lpstr>
      <vt:lpstr>Measurement Trade-Offs</vt:lpstr>
      <vt:lpstr>All Biometrics Have Limitations</vt:lpstr>
      <vt:lpstr>Slide 50</vt:lpstr>
      <vt:lpstr>Issue 1: Biometric Verification –    Why does it reject me?</vt:lpstr>
      <vt:lpstr>Slide 52</vt:lpstr>
      <vt:lpstr>Issue 2: Biometric (Mis)Identification   – Why am I delayed as  “suspect”?</vt:lpstr>
      <vt:lpstr>Issue 3: Biometric Identification – “Who can I be today”</vt:lpstr>
      <vt:lpstr>Slide 55</vt:lpstr>
      <vt:lpstr>Outline</vt:lpstr>
      <vt:lpstr>Critical 5D’s of security</vt:lpstr>
      <vt:lpstr>Traditional Biometric  Security Attack Points</vt:lpstr>
      <vt:lpstr>Threats</vt:lpstr>
      <vt:lpstr>Watch list added attacks</vt:lpstr>
      <vt:lpstr>The [U.S.] Fingerprinting of Foreigners Bruce Schneier, 15 January 2004</vt:lpstr>
      <vt:lpstr>Would it be effective Security?</vt:lpstr>
      <vt:lpstr>The boy who cried wolf  10000 times</vt:lpstr>
      <vt:lpstr>What if it’s 95% accurate?</vt:lpstr>
      <vt:lpstr>The Spiralling Complexity</vt:lpstr>
      <vt:lpstr>Security programs “dirty secret” </vt:lpstr>
      <vt:lpstr>Slide 67</vt:lpstr>
      <vt:lpstr>Security Biometrics and Single-Mission Terrorists</vt:lpstr>
      <vt:lpstr>Cost/Risk model</vt:lpstr>
      <vt:lpstr>The fallacy of secrecy</vt:lpstr>
      <vt:lpstr>Deduplication</vt:lpstr>
      <vt:lpstr>Outline</vt:lpstr>
      <vt:lpstr>The Biometric Market</vt:lpstr>
      <vt:lpstr>Spoofing is easy given an image</vt:lpstr>
      <vt:lpstr>Slide 75</vt:lpstr>
      <vt:lpstr>Vendors False Claims </vt:lpstr>
      <vt:lpstr>And “recovery from templates” keeps getting better</vt:lpstr>
      <vt:lpstr>Slide 78</vt:lpstr>
      <vt:lpstr>Slide 79</vt:lpstr>
      <vt:lpstr>Outline</vt:lpstr>
      <vt:lpstr>Phishing</vt:lpstr>
      <vt:lpstr>Remember the 80s and 90s?</vt:lpstr>
      <vt:lpstr>Some  network security issues</vt:lpstr>
      <vt:lpstr>Protecting resources requires authentication of identity.</vt:lpstr>
      <vt:lpstr>Authentication</vt:lpstr>
      <vt:lpstr>Online Identity Problems… </vt:lpstr>
      <vt:lpstr>Identity Limitations of PKI</vt:lpstr>
      <vt:lpstr>Slide 88</vt:lpstr>
      <vt:lpstr>Man-in-the-middle attacks</vt:lpstr>
      <vt:lpstr>Passive Man in the Middle Attacks</vt:lpstr>
      <vt:lpstr>Cross-site scripting for fun &amp; profit</vt:lpstr>
      <vt:lpstr>PKI and for hiding your identity</vt:lpstr>
      <vt:lpstr>A common suggested Solution –  PKI &amp; Client Certs (Chip&amp;Pin)</vt:lpstr>
      <vt:lpstr>Active Man in the Middle Attack</vt:lpstr>
      <vt:lpstr>Problems with classic “biometrics” network security</vt:lpstr>
      <vt:lpstr>Classic Biologin</vt:lpstr>
      <vt:lpstr>Another example “Biometric Login”</vt:lpstr>
      <vt:lpstr>Using Cryptography/Hashing help</vt:lpstr>
      <vt:lpstr>General Biometric Systems Architecture</vt:lpstr>
      <vt:lpstr>Biometrics for Verified Web-Identity?</vt:lpstr>
      <vt:lpstr>Outline</vt:lpstr>
      <vt:lpstr>“Three factor” security</vt:lpstr>
      <vt:lpstr>Biometrics on Smartcards </vt:lpstr>
      <vt:lpstr>The Problem of Adding Biometrics to Smartcards </vt:lpstr>
      <vt:lpstr>Match on Card: Claims more private?</vt:lpstr>
      <vt:lpstr>Everything on card/device</vt:lpstr>
      <vt:lpstr>Outline</vt:lpstr>
      <vt:lpstr>“Cancelable biometrics: Non-invertible Transforms</vt:lpstr>
      <vt:lpstr>“Revocable” biotoken Privacy/Security  Vulnerabilities “Levels”</vt:lpstr>
      <vt:lpstr>Basic revocability requirements </vt:lpstr>
      <vt:lpstr>Why non-invertible is neither necessary nor sufficient. </vt:lpstr>
      <vt:lpstr>Basic revocability requirements </vt:lpstr>
      <vt:lpstr>Basic revocability requirements </vt:lpstr>
      <vt:lpstr>Outline</vt:lpstr>
      <vt:lpstr>id-Privacy Goals</vt:lpstr>
      <vt:lpstr>id-privacy</vt:lpstr>
      <vt:lpstr>id-privacy</vt:lpstr>
      <vt:lpstr>Inter-item features for id-privacy</vt:lpstr>
      <vt:lpstr>Forest Fingers: Multi-Fingerprint and Cross-finger Matching without Segmentation</vt:lpstr>
      <vt:lpstr>Back to id-privacy</vt:lpstr>
      <vt:lpstr>Proof of 2-0 id-privacy</vt:lpstr>
      <vt:lpstr>Slide 122</vt:lpstr>
      <vt:lpstr>Conclusions</vt:lpstr>
      <vt:lpstr>Outline</vt:lpstr>
      <vt:lpstr>Some Opportunities</vt:lpstr>
      <vt:lpstr>“TOP 10 Biometrics PET Requirements”</vt:lpstr>
      <vt:lpstr>“TOP 10 Biometrics PET Requirements” </vt:lpstr>
    </vt:vector>
  </TitlesOfParts>
  <Company>VAST lab, UCCS</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Terry Boult</dc:creator>
  <cp:lastModifiedBy>Terry Boult</cp:lastModifiedBy>
  <cp:revision>133</cp:revision>
  <dcterms:created xsi:type="dcterms:W3CDTF">2011-10-08T22:20:28Z</dcterms:created>
  <dcterms:modified xsi:type="dcterms:W3CDTF">2011-10-08T22:26:44Z</dcterms:modified>
</cp:coreProperties>
</file>