
<file path=[Content_Types].xml><?xml version="1.0" encoding="utf-8"?>
<Types xmlns="http://schemas.openxmlformats.org/package/2006/content-types">
  <Default Extension="xml" ContentType="application/xml"/>
  <Default Extension="png" ContentType="image/png"/>
  <Default Extension="jpg" ContentType="image/jpeg"/>
  <Default Extension="jpeg" ContentType="image/jpeg"/>
  <Default Extension="emf" ContentType="image/x-emf"/>
  <Default Extension="rels" ContentType="application/vnd.openxmlformats-package.relationships+xml"/>
  <Default Extension="wav" ContentType="audio/wav"/>
  <Default Extension="bin" ContentType="application/vnd.openxmlformats-officedocument.presentationml.printerSettings"/>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6"/>
  </p:notesMasterIdLst>
  <p:sldIdLst>
    <p:sldId id="256" r:id="rId2"/>
    <p:sldId id="278" r:id="rId3"/>
    <p:sldId id="279" r:id="rId4"/>
    <p:sldId id="277" r:id="rId5"/>
    <p:sldId id="284" r:id="rId6"/>
    <p:sldId id="259" r:id="rId7"/>
    <p:sldId id="283" r:id="rId8"/>
    <p:sldId id="262" r:id="rId9"/>
    <p:sldId id="265" r:id="rId10"/>
    <p:sldId id="260" r:id="rId11"/>
    <p:sldId id="261" r:id="rId12"/>
    <p:sldId id="280" r:id="rId13"/>
    <p:sldId id="273" r:id="rId14"/>
    <p:sldId id="264" r:id="rId15"/>
    <p:sldId id="266" r:id="rId16"/>
    <p:sldId id="270" r:id="rId17"/>
    <p:sldId id="267" r:id="rId18"/>
    <p:sldId id="268" r:id="rId19"/>
    <p:sldId id="269" r:id="rId20"/>
    <p:sldId id="272" r:id="rId21"/>
    <p:sldId id="275" r:id="rId22"/>
    <p:sldId id="276" r:id="rId23"/>
    <p:sldId id="274" r:id="rId24"/>
    <p:sldId id="282" r:id="rId25"/>
  </p:sldIdLst>
  <p:sldSz cx="9144000" cy="6858000" type="screen4x3"/>
  <p:notesSz cx="6858000" cy="9144000"/>
  <p:defaultTextStyle>
    <a:defPPr>
      <a:defRPr lang="en-US"/>
    </a:defPPr>
    <a:lvl1pPr marL="0" algn="l" defTabSz="457184" rtl="0" eaLnBrk="1" latinLnBrk="0" hangingPunct="1">
      <a:defRPr sz="1900" kern="1200">
        <a:solidFill>
          <a:schemeClr val="tx1"/>
        </a:solidFill>
        <a:latin typeface="+mn-lt"/>
        <a:ea typeface="+mn-ea"/>
        <a:cs typeface="+mn-cs"/>
      </a:defRPr>
    </a:lvl1pPr>
    <a:lvl2pPr marL="457184" algn="l" defTabSz="457184" rtl="0" eaLnBrk="1" latinLnBrk="0" hangingPunct="1">
      <a:defRPr sz="1900" kern="1200">
        <a:solidFill>
          <a:schemeClr val="tx1"/>
        </a:solidFill>
        <a:latin typeface="+mn-lt"/>
        <a:ea typeface="+mn-ea"/>
        <a:cs typeface="+mn-cs"/>
      </a:defRPr>
    </a:lvl2pPr>
    <a:lvl3pPr marL="914368" algn="l" defTabSz="457184" rtl="0" eaLnBrk="1" latinLnBrk="0" hangingPunct="1">
      <a:defRPr sz="1900" kern="1200">
        <a:solidFill>
          <a:schemeClr val="tx1"/>
        </a:solidFill>
        <a:latin typeface="+mn-lt"/>
        <a:ea typeface="+mn-ea"/>
        <a:cs typeface="+mn-cs"/>
      </a:defRPr>
    </a:lvl3pPr>
    <a:lvl4pPr marL="1371553" algn="l" defTabSz="457184" rtl="0" eaLnBrk="1" latinLnBrk="0" hangingPunct="1">
      <a:defRPr sz="1900" kern="1200">
        <a:solidFill>
          <a:schemeClr val="tx1"/>
        </a:solidFill>
        <a:latin typeface="+mn-lt"/>
        <a:ea typeface="+mn-ea"/>
        <a:cs typeface="+mn-cs"/>
      </a:defRPr>
    </a:lvl4pPr>
    <a:lvl5pPr marL="1828737" algn="l" defTabSz="457184" rtl="0" eaLnBrk="1" latinLnBrk="0" hangingPunct="1">
      <a:defRPr sz="1900" kern="1200">
        <a:solidFill>
          <a:schemeClr val="tx1"/>
        </a:solidFill>
        <a:latin typeface="+mn-lt"/>
        <a:ea typeface="+mn-ea"/>
        <a:cs typeface="+mn-cs"/>
      </a:defRPr>
    </a:lvl5pPr>
    <a:lvl6pPr marL="2285921" algn="l" defTabSz="457184" rtl="0" eaLnBrk="1" latinLnBrk="0" hangingPunct="1">
      <a:defRPr sz="1900" kern="1200">
        <a:solidFill>
          <a:schemeClr val="tx1"/>
        </a:solidFill>
        <a:latin typeface="+mn-lt"/>
        <a:ea typeface="+mn-ea"/>
        <a:cs typeface="+mn-cs"/>
      </a:defRPr>
    </a:lvl6pPr>
    <a:lvl7pPr marL="2743105" algn="l" defTabSz="457184" rtl="0" eaLnBrk="1" latinLnBrk="0" hangingPunct="1">
      <a:defRPr sz="1900" kern="1200">
        <a:solidFill>
          <a:schemeClr val="tx1"/>
        </a:solidFill>
        <a:latin typeface="+mn-lt"/>
        <a:ea typeface="+mn-ea"/>
        <a:cs typeface="+mn-cs"/>
      </a:defRPr>
    </a:lvl7pPr>
    <a:lvl8pPr marL="3200289" algn="l" defTabSz="457184" rtl="0" eaLnBrk="1" latinLnBrk="0" hangingPunct="1">
      <a:defRPr sz="1900" kern="1200">
        <a:solidFill>
          <a:schemeClr val="tx1"/>
        </a:solidFill>
        <a:latin typeface="+mn-lt"/>
        <a:ea typeface="+mn-ea"/>
        <a:cs typeface="+mn-cs"/>
      </a:defRPr>
    </a:lvl8pPr>
    <a:lvl9pPr marL="3657474" algn="l" defTabSz="457184" rtl="0" eaLnBrk="1" latinLnBrk="0" hangingPunct="1">
      <a:defRPr sz="19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76106" autoAdjust="0"/>
  </p:normalViewPr>
  <p:slideViewPr>
    <p:cSldViewPr snapToGrid="0" snapToObjects="1">
      <p:cViewPr>
        <p:scale>
          <a:sx n="68" d="100"/>
          <a:sy n="68" d="100"/>
        </p:scale>
        <p:origin x="-2096" y="-152"/>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notesMaster" Target="notesMasters/notesMaster1.xml"/><Relationship Id="rId27" Type="http://schemas.openxmlformats.org/officeDocument/2006/relationships/printerSettings" Target="printerSettings/printerSettings1.bin"/><Relationship Id="rId28" Type="http://schemas.openxmlformats.org/officeDocument/2006/relationships/presProps" Target="presProps.xml"/><Relationship Id="rId29" Type="http://schemas.openxmlformats.org/officeDocument/2006/relationships/viewProps" Target="viewProps.xml"/><Relationship Id="rId30" Type="http://schemas.openxmlformats.org/officeDocument/2006/relationships/theme" Target="theme/theme1.xml"/><Relationship Id="rId31"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A00B752-B4C0-574C-894A-CD26990FB0D9}" type="datetimeFigureOut">
              <a:rPr lang="en-US" smtClean="0"/>
              <a:t>6/25/16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139AB23-332E-BE48-9CF5-0E32C7E88B54}" type="slidenum">
              <a:rPr lang="en-US" smtClean="0"/>
              <a:t>‹#›</a:t>
            </a:fld>
            <a:endParaRPr lang="en-US"/>
          </a:p>
        </p:txBody>
      </p:sp>
    </p:spTree>
    <p:extLst>
      <p:ext uri="{BB962C8B-B14F-4D97-AF65-F5344CB8AC3E}">
        <p14:creationId xmlns:p14="http://schemas.microsoft.com/office/powerpoint/2010/main" val="3776314166"/>
      </p:ext>
    </p:extLst>
  </p:cSld>
  <p:clrMap bg1="lt1" tx1="dk1" bg2="lt2" tx2="dk2" accent1="accent1" accent2="accent2" accent3="accent3" accent4="accent4" accent5="accent5" accent6="accent6" hlink="hlink" folHlink="folHlink"/>
  <p:notesStyle>
    <a:lvl1pPr marL="0" algn="l" defTabSz="457184" rtl="0" eaLnBrk="1" latinLnBrk="0" hangingPunct="1">
      <a:defRPr sz="1200" kern="1200">
        <a:solidFill>
          <a:schemeClr val="tx1"/>
        </a:solidFill>
        <a:latin typeface="+mn-lt"/>
        <a:ea typeface="+mn-ea"/>
        <a:cs typeface="+mn-cs"/>
      </a:defRPr>
    </a:lvl1pPr>
    <a:lvl2pPr marL="457184" algn="l" defTabSz="457184" rtl="0" eaLnBrk="1" latinLnBrk="0" hangingPunct="1">
      <a:defRPr sz="1200" kern="1200">
        <a:solidFill>
          <a:schemeClr val="tx1"/>
        </a:solidFill>
        <a:latin typeface="+mn-lt"/>
        <a:ea typeface="+mn-ea"/>
        <a:cs typeface="+mn-cs"/>
      </a:defRPr>
    </a:lvl2pPr>
    <a:lvl3pPr marL="914368" algn="l" defTabSz="457184" rtl="0" eaLnBrk="1" latinLnBrk="0" hangingPunct="1">
      <a:defRPr sz="1200" kern="1200">
        <a:solidFill>
          <a:schemeClr val="tx1"/>
        </a:solidFill>
        <a:latin typeface="+mn-lt"/>
        <a:ea typeface="+mn-ea"/>
        <a:cs typeface="+mn-cs"/>
      </a:defRPr>
    </a:lvl3pPr>
    <a:lvl4pPr marL="1371553" algn="l" defTabSz="457184" rtl="0" eaLnBrk="1" latinLnBrk="0" hangingPunct="1">
      <a:defRPr sz="1200" kern="1200">
        <a:solidFill>
          <a:schemeClr val="tx1"/>
        </a:solidFill>
        <a:latin typeface="+mn-lt"/>
        <a:ea typeface="+mn-ea"/>
        <a:cs typeface="+mn-cs"/>
      </a:defRPr>
    </a:lvl4pPr>
    <a:lvl5pPr marL="1828737" algn="l" defTabSz="457184" rtl="0" eaLnBrk="1" latinLnBrk="0" hangingPunct="1">
      <a:defRPr sz="1200" kern="1200">
        <a:solidFill>
          <a:schemeClr val="tx1"/>
        </a:solidFill>
        <a:latin typeface="+mn-lt"/>
        <a:ea typeface="+mn-ea"/>
        <a:cs typeface="+mn-cs"/>
      </a:defRPr>
    </a:lvl5pPr>
    <a:lvl6pPr marL="2285921" algn="l" defTabSz="457184" rtl="0" eaLnBrk="1" latinLnBrk="0" hangingPunct="1">
      <a:defRPr sz="1200" kern="1200">
        <a:solidFill>
          <a:schemeClr val="tx1"/>
        </a:solidFill>
        <a:latin typeface="+mn-lt"/>
        <a:ea typeface="+mn-ea"/>
        <a:cs typeface="+mn-cs"/>
      </a:defRPr>
    </a:lvl6pPr>
    <a:lvl7pPr marL="2743105" algn="l" defTabSz="457184" rtl="0" eaLnBrk="1" latinLnBrk="0" hangingPunct="1">
      <a:defRPr sz="1200" kern="1200">
        <a:solidFill>
          <a:schemeClr val="tx1"/>
        </a:solidFill>
        <a:latin typeface="+mn-lt"/>
        <a:ea typeface="+mn-ea"/>
        <a:cs typeface="+mn-cs"/>
      </a:defRPr>
    </a:lvl7pPr>
    <a:lvl8pPr marL="3200289" algn="l" defTabSz="457184" rtl="0" eaLnBrk="1" latinLnBrk="0" hangingPunct="1">
      <a:defRPr sz="1200" kern="1200">
        <a:solidFill>
          <a:schemeClr val="tx1"/>
        </a:solidFill>
        <a:latin typeface="+mn-lt"/>
        <a:ea typeface="+mn-ea"/>
        <a:cs typeface="+mn-cs"/>
      </a:defRPr>
    </a:lvl8pPr>
    <a:lvl9pPr marL="3657474" algn="l" defTabSz="457184"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r>
              <a:rPr lang="en-US" dirty="0" smtClean="0"/>
              <a:t>Hi. I</a:t>
            </a:r>
            <a:r>
              <a:rPr lang="en-US" baseline="0" dirty="0" smtClean="0"/>
              <a:t> am Abhijit Bendale and I will present work on </a:t>
            </a:r>
            <a:r>
              <a:rPr lang="en-US" baseline="0" dirty="0" smtClean="0"/>
              <a:t>“</a:t>
            </a:r>
            <a:r>
              <a:rPr lang="en-US" baseline="0" dirty="0" smtClean="0"/>
              <a:t>What do you do when you know that you don’t know?”. This is joint work with Prof. Terrance </a:t>
            </a:r>
            <a:r>
              <a:rPr lang="en-US" baseline="0" dirty="0" err="1" smtClean="0"/>
              <a:t>Boult</a:t>
            </a:r>
            <a:r>
              <a:rPr lang="en-US" baseline="0" dirty="0" smtClean="0"/>
              <a:t> at University of Colorado.</a:t>
            </a:r>
            <a:endParaRPr lang="en-US" dirty="0"/>
          </a:p>
        </p:txBody>
      </p:sp>
      <p:sp>
        <p:nvSpPr>
          <p:cNvPr id="4" name="Slide Number Placeholder 3"/>
          <p:cNvSpPr>
            <a:spLocks noGrp="1"/>
          </p:cNvSpPr>
          <p:nvPr>
            <p:ph type="sldNum" sz="quarter" idx="10"/>
          </p:nvPr>
        </p:nvSpPr>
        <p:spPr/>
        <p:txBody>
          <a:bodyPr/>
          <a:lstStyle/>
          <a:p>
            <a:fld id="{1AB93E94-36DC-D842-82CE-BE69BAEDEEB4}" type="slidenum">
              <a:rPr lang="en-US" smtClean="0"/>
              <a:t>1</a:t>
            </a:fld>
            <a:endParaRPr lang="en-US"/>
          </a:p>
        </p:txBody>
      </p:sp>
    </p:spTree>
    <p:extLst>
      <p:ext uri="{BB962C8B-B14F-4D97-AF65-F5344CB8AC3E}">
        <p14:creationId xmlns:p14="http://schemas.microsoft.com/office/powerpoint/2010/main" val="321447850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On</a:t>
            </a:r>
            <a:r>
              <a:rPr lang="en-US" baseline="0" dirty="0" smtClean="0"/>
              <a:t> a very intuitive note, we can consider this quick example on 2D. Due to missing features in 2D, the problem gets reduced to projection on the other axes thereby a 1D classification problem. However, samples get miss-classified in the projected dimensions</a:t>
            </a:r>
            <a:endParaRPr lang="en-US" dirty="0"/>
          </a:p>
        </p:txBody>
      </p:sp>
      <p:sp>
        <p:nvSpPr>
          <p:cNvPr id="4" name="Slide Number Placeholder 3"/>
          <p:cNvSpPr>
            <a:spLocks noGrp="1"/>
          </p:cNvSpPr>
          <p:nvPr>
            <p:ph type="sldNum" sz="quarter" idx="10"/>
          </p:nvPr>
        </p:nvSpPr>
        <p:spPr/>
        <p:txBody>
          <a:bodyPr/>
          <a:lstStyle/>
          <a:p>
            <a:fld id="{1AA5121D-21C2-4B47-9432-BBB4257B5D8D}" type="slidenum">
              <a:rPr lang="en-US" smtClean="0"/>
              <a:t>10</a:t>
            </a:fld>
            <a:endParaRPr lang="en-US" dirty="0"/>
          </a:p>
        </p:txBody>
      </p:sp>
    </p:spTree>
    <p:extLst>
      <p:ext uri="{BB962C8B-B14F-4D97-AF65-F5344CB8AC3E}">
        <p14:creationId xmlns:p14="http://schemas.microsoft.com/office/powerpoint/2010/main" val="139764264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proposed run-time bias estimation approach</a:t>
            </a:r>
            <a:r>
              <a:rPr lang="en-US" baseline="0" dirty="0" smtClean="0"/>
              <a:t> performs grid search for varying values of bias to find a new SVM solution in the projected dimension</a:t>
            </a:r>
            <a:endParaRPr lang="en-US" dirty="0"/>
          </a:p>
        </p:txBody>
      </p:sp>
      <p:sp>
        <p:nvSpPr>
          <p:cNvPr id="4" name="Slide Number Placeholder 3"/>
          <p:cNvSpPr>
            <a:spLocks noGrp="1"/>
          </p:cNvSpPr>
          <p:nvPr>
            <p:ph type="sldNum" sz="quarter" idx="10"/>
          </p:nvPr>
        </p:nvSpPr>
        <p:spPr/>
        <p:txBody>
          <a:bodyPr/>
          <a:lstStyle/>
          <a:p>
            <a:fld id="{1AA5121D-21C2-4B47-9432-BBB4257B5D8D}" type="slidenum">
              <a:rPr lang="en-US" smtClean="0"/>
              <a:t>11</a:t>
            </a:fld>
            <a:endParaRPr lang="en-US" dirty="0"/>
          </a:p>
        </p:txBody>
      </p:sp>
    </p:spTree>
    <p:extLst>
      <p:ext uri="{BB962C8B-B14F-4D97-AF65-F5344CB8AC3E}">
        <p14:creationId xmlns:p14="http://schemas.microsoft.com/office/powerpoint/2010/main" val="139764264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How does this optimization</a:t>
            </a:r>
            <a:r>
              <a:rPr lang="en-US" baseline="0" dirty="0" smtClean="0"/>
              <a:t> work</a:t>
            </a:r>
            <a:r>
              <a:rPr lang="en-US" baseline="0" dirty="0" smtClean="0"/>
              <a:t>? The process of optimization is a three step process. We define refactored projection error as error accumulated over empirical loss function associated with a particular set of projections. Following this we define and compute refactor risk as the relative risk compared to the original loss. We include the min() because noise or irrelevant variables may result in the projected support vectors having lower empirical risk than that in the original space. Finally, computation of optimal bias is constructed as a 1D grid search over refactor risk and the support vectors projected in the subspace of missing features.</a:t>
            </a:r>
          </a:p>
        </p:txBody>
      </p:sp>
      <p:sp>
        <p:nvSpPr>
          <p:cNvPr id="4" name="Slide Number Placeholder 3"/>
          <p:cNvSpPr>
            <a:spLocks noGrp="1"/>
          </p:cNvSpPr>
          <p:nvPr>
            <p:ph type="sldNum" sz="quarter" idx="10"/>
          </p:nvPr>
        </p:nvSpPr>
        <p:spPr/>
        <p:txBody>
          <a:bodyPr/>
          <a:lstStyle/>
          <a:p>
            <a:fld id="{6139AB23-332E-BE48-9CF5-0E32C7E88B54}" type="slidenum">
              <a:rPr lang="en-US" smtClean="0"/>
              <a:t>12</a:t>
            </a:fld>
            <a:endParaRPr lang="en-US"/>
          </a:p>
        </p:txBody>
      </p:sp>
    </p:spTree>
    <p:extLst>
      <p:ext uri="{BB962C8B-B14F-4D97-AF65-F5344CB8AC3E}">
        <p14:creationId xmlns:p14="http://schemas.microsoft.com/office/powerpoint/2010/main" val="278484432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Effect of Varying SVM </a:t>
            </a:r>
            <a:r>
              <a:rPr lang="en-US" dirty="0" smtClean="0"/>
              <a:t>Bias </a:t>
            </a:r>
            <a:r>
              <a:rPr lang="en-US" dirty="0" smtClean="0"/>
              <a:t>on classification accuracy on test set and associated refactor risk. It can be observed that when our refactor risk is minimum, maximum classification accuracy over test is obtained (Test Accuracy was scaled between 0 - 1 to fit this plot). Our objective is to obtain value of SVM bias b for which refactor risk is minimum. In the above experiment, 30% features were removed for each dataset during testing phase</a:t>
            </a:r>
            <a:r>
              <a:rPr lang="en-US" dirty="0" smtClean="0"/>
              <a:t>. This</a:t>
            </a:r>
            <a:r>
              <a:rPr lang="en-US" baseline="0" dirty="0" smtClean="0"/>
              <a:t> is shown to illustrate correlation between refactor risk and test accuracy, however, during optimization for refactor risk and bias, we do not have access to test data.</a:t>
            </a:r>
            <a:endParaRPr lang="en-US" dirty="0"/>
          </a:p>
        </p:txBody>
      </p:sp>
      <p:sp>
        <p:nvSpPr>
          <p:cNvPr id="4" name="Slide Number Placeholder 3"/>
          <p:cNvSpPr>
            <a:spLocks noGrp="1"/>
          </p:cNvSpPr>
          <p:nvPr>
            <p:ph type="sldNum" sz="quarter" idx="10"/>
          </p:nvPr>
        </p:nvSpPr>
        <p:spPr/>
        <p:txBody>
          <a:bodyPr/>
          <a:lstStyle/>
          <a:p>
            <a:fld id="{6139AB23-332E-BE48-9CF5-0E32C7E88B54}" type="slidenum">
              <a:rPr lang="en-US" smtClean="0"/>
              <a:t>13</a:t>
            </a:fld>
            <a:endParaRPr lang="en-US"/>
          </a:p>
        </p:txBody>
      </p:sp>
    </p:spTree>
    <p:extLst>
      <p:ext uri="{BB962C8B-B14F-4D97-AF65-F5344CB8AC3E}">
        <p14:creationId xmlns:p14="http://schemas.microsoft.com/office/powerpoint/2010/main" val="258338180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 consider three datasets for our evaluation. USPS and MNIST are handwriting recognition datasets and Labeled</a:t>
            </a:r>
            <a:r>
              <a:rPr lang="en-US" baseline="0" dirty="0" smtClean="0"/>
              <a:t> Faces in the Wild Dataset is face verification dataset. USPS dataset has about 9200 images with 256 dimensional features, MNIST dataset has 70000 images with 784 dimensional features. LFW dataset contains 6000 images of which 5400 are used for training and 600 for testing followed by 10 fold cross validation. Overall 146 facial attributes were extracted for faces and was used to perform pair matching for face verification</a:t>
            </a:r>
            <a:endParaRPr lang="en-US" dirty="0"/>
          </a:p>
        </p:txBody>
      </p:sp>
      <p:sp>
        <p:nvSpPr>
          <p:cNvPr id="4" name="Slide Number Placeholder 3"/>
          <p:cNvSpPr>
            <a:spLocks noGrp="1"/>
          </p:cNvSpPr>
          <p:nvPr>
            <p:ph type="sldNum" sz="quarter" idx="10"/>
          </p:nvPr>
        </p:nvSpPr>
        <p:spPr/>
        <p:txBody>
          <a:bodyPr/>
          <a:lstStyle/>
          <a:p>
            <a:fld id="{6139AB23-332E-BE48-9CF5-0E32C7E88B54}" type="slidenum">
              <a:rPr lang="en-US" smtClean="0"/>
              <a:t>14</a:t>
            </a:fld>
            <a:endParaRPr lang="en-US"/>
          </a:p>
        </p:txBody>
      </p:sp>
    </p:spTree>
    <p:extLst>
      <p:ext uri="{BB962C8B-B14F-4D97-AF65-F5344CB8AC3E}">
        <p14:creationId xmlns:p14="http://schemas.microsoft.com/office/powerpoint/2010/main" val="150444020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 question might arise that why</a:t>
            </a:r>
            <a:r>
              <a:rPr lang="en-US" baseline="0" dirty="0" smtClean="0"/>
              <a:t> not train with support vectors instead of trying to refactor bias? We performed this experiment and presents results here for a small experiment. 30% features for USPS dataset were removed at random. Performance when all features are present, zero imputation, the proposed method of run time bias estimation and training with only support vectors are shown. It can be seen that gains for the proposed method are consistently better across different digits on USPS dataset.</a:t>
            </a:r>
            <a:endParaRPr lang="en-US" dirty="0" smtClean="0"/>
          </a:p>
          <a:p>
            <a:endParaRPr lang="en-US" dirty="0" smtClean="0"/>
          </a:p>
        </p:txBody>
      </p:sp>
      <p:sp>
        <p:nvSpPr>
          <p:cNvPr id="4" name="Slide Number Placeholder 3"/>
          <p:cNvSpPr>
            <a:spLocks noGrp="1"/>
          </p:cNvSpPr>
          <p:nvPr>
            <p:ph type="sldNum" sz="quarter" idx="10"/>
          </p:nvPr>
        </p:nvSpPr>
        <p:spPr/>
        <p:txBody>
          <a:bodyPr/>
          <a:lstStyle/>
          <a:p>
            <a:fld id="{6139AB23-332E-BE48-9CF5-0E32C7E88B54}" type="slidenum">
              <a:rPr lang="en-US" smtClean="0"/>
              <a:t>15</a:t>
            </a:fld>
            <a:endParaRPr lang="en-US"/>
          </a:p>
        </p:txBody>
      </p:sp>
    </p:spTree>
    <p:extLst>
      <p:ext uri="{BB962C8B-B14F-4D97-AF65-F5344CB8AC3E}">
        <p14:creationId xmlns:p14="http://schemas.microsoft.com/office/powerpoint/2010/main" val="352535115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 now present comparison with other methods, with best algorithm in bold if it is more than a standard deviation above. For MNIST and PIMA datasets when features are randomly dropped, the best results were</a:t>
            </a:r>
            <a:r>
              <a:rPr lang="en-US" baseline="0" dirty="0" smtClean="0"/>
              <a:t> reported by </a:t>
            </a:r>
            <a:r>
              <a:rPr lang="en-US" baseline="0" dirty="0" err="1" smtClean="0"/>
              <a:t>Chechick</a:t>
            </a:r>
            <a:r>
              <a:rPr lang="en-US" baseline="0" dirty="0" smtClean="0"/>
              <a:t> </a:t>
            </a:r>
            <a:r>
              <a:rPr lang="en-US" baseline="0" dirty="0" err="1" smtClean="0"/>
              <a:t>etal</a:t>
            </a:r>
            <a:r>
              <a:rPr lang="en-US" baseline="0" dirty="0" smtClean="0"/>
              <a:t> in their geometric margin method. </a:t>
            </a:r>
            <a:r>
              <a:rPr lang="en-US" dirty="0" smtClean="0"/>
              <a:t>For </a:t>
            </a:r>
            <a:r>
              <a:rPr lang="en-US" dirty="0" smtClean="0"/>
              <a:t>USPS </a:t>
            </a:r>
            <a:r>
              <a:rPr lang="en-US" dirty="0" smtClean="0"/>
              <a:t>dataset, when 25</a:t>
            </a:r>
            <a:r>
              <a:rPr lang="en-US" dirty="0" smtClean="0"/>
              <a:t>% of data </a:t>
            </a:r>
            <a:r>
              <a:rPr lang="en-US" dirty="0" smtClean="0"/>
              <a:t>was missing,</a:t>
            </a:r>
            <a:r>
              <a:rPr lang="en-US" baseline="0" dirty="0" smtClean="0"/>
              <a:t> </a:t>
            </a:r>
            <a:r>
              <a:rPr lang="en-US" dirty="0" smtClean="0"/>
              <a:t>Gaussian processes based methods </a:t>
            </a:r>
            <a:r>
              <a:rPr lang="en-US" dirty="0" smtClean="0"/>
              <a:t>were the state of the art. We include </a:t>
            </a:r>
            <a:r>
              <a:rPr lang="en-US" dirty="0" smtClean="0"/>
              <a:t>PIMA as </a:t>
            </a:r>
            <a:r>
              <a:rPr lang="en-US" dirty="0" smtClean="0"/>
              <a:t>an </a:t>
            </a:r>
            <a:r>
              <a:rPr lang="en-US" dirty="0" smtClean="0"/>
              <a:t>example</a:t>
            </a:r>
            <a:r>
              <a:rPr lang="en-US" baseline="0" dirty="0" smtClean="0"/>
              <a:t> dataset, since all algorithms were tested on this dataset. RTBE estimation is comparable with other methods on PIMA dataset and on larger datasets such as MNIST and USPS handwriting recognition dataset, the proposed method outperforms existing methods.</a:t>
            </a:r>
          </a:p>
        </p:txBody>
      </p:sp>
      <p:sp>
        <p:nvSpPr>
          <p:cNvPr id="4" name="Slide Number Placeholder 3"/>
          <p:cNvSpPr>
            <a:spLocks noGrp="1"/>
          </p:cNvSpPr>
          <p:nvPr>
            <p:ph type="sldNum" sz="quarter" idx="10"/>
          </p:nvPr>
        </p:nvSpPr>
        <p:spPr/>
        <p:txBody>
          <a:bodyPr/>
          <a:lstStyle/>
          <a:p>
            <a:fld id="{6139AB23-332E-BE48-9CF5-0E32C7E88B54}" type="slidenum">
              <a:rPr lang="en-US" smtClean="0"/>
              <a:t>16</a:t>
            </a:fld>
            <a:endParaRPr lang="en-US"/>
          </a:p>
        </p:txBody>
      </p:sp>
    </p:spTree>
    <p:extLst>
      <p:ext uri="{BB962C8B-B14F-4D97-AF65-F5344CB8AC3E}">
        <p14:creationId xmlns:p14="http://schemas.microsoft.com/office/powerpoint/2010/main" val="85504934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above figure shows results obtained when features are systematically removed from feature vectors at random for USPS handwriting recognition dataset. The blue triangle represents</a:t>
            </a:r>
            <a:r>
              <a:rPr lang="en-US" baseline="0" dirty="0" smtClean="0"/>
              <a:t> baseline classification results when all features were present. Green curve with square markers represents results obtained using zero imputation. Red curve with circle markers represents the proposed approach of run time bias estimation. On the left hand side results with linear SVM are plotted and on the right side results with RBF SVM are plotted. All other SVM </a:t>
            </a:r>
            <a:r>
              <a:rPr lang="en-US" baseline="0" dirty="0" err="1" smtClean="0"/>
              <a:t>hyperparameters</a:t>
            </a:r>
            <a:r>
              <a:rPr lang="en-US" baseline="0" dirty="0" smtClean="0"/>
              <a:t> remained same for both the experiments. We see that as features are being removed, performance for both the methods drop which is expected. However, performance degradation for Run time bias estimation is much more graceful compared to zero imputation. The difference is more pronounced for RBF kernel.</a:t>
            </a:r>
            <a:endParaRPr lang="en-US" dirty="0"/>
          </a:p>
        </p:txBody>
      </p:sp>
      <p:sp>
        <p:nvSpPr>
          <p:cNvPr id="4" name="Slide Number Placeholder 3"/>
          <p:cNvSpPr>
            <a:spLocks noGrp="1"/>
          </p:cNvSpPr>
          <p:nvPr>
            <p:ph type="sldNum" sz="quarter" idx="10"/>
          </p:nvPr>
        </p:nvSpPr>
        <p:spPr/>
        <p:txBody>
          <a:bodyPr/>
          <a:lstStyle/>
          <a:p>
            <a:fld id="{6139AB23-332E-BE48-9CF5-0E32C7E88B54}" type="slidenum">
              <a:rPr lang="en-US" smtClean="0"/>
              <a:t>17</a:t>
            </a:fld>
            <a:endParaRPr lang="en-US"/>
          </a:p>
        </p:txBody>
      </p:sp>
    </p:spTree>
    <p:extLst>
      <p:ext uri="{BB962C8B-B14F-4D97-AF65-F5344CB8AC3E}">
        <p14:creationId xmlns:p14="http://schemas.microsoft.com/office/powerpoint/2010/main" val="16829434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is a</a:t>
            </a:r>
            <a:r>
              <a:rPr lang="en-US" baseline="0" dirty="0" smtClean="0"/>
              <a:t> similar plot for performance on MNIST dataset. The performance gain of run time bias estimation continues to be significant for both linear and RBF kernels.</a:t>
            </a:r>
            <a:endParaRPr lang="en-US" dirty="0"/>
          </a:p>
        </p:txBody>
      </p:sp>
      <p:sp>
        <p:nvSpPr>
          <p:cNvPr id="4" name="Slide Number Placeholder 3"/>
          <p:cNvSpPr>
            <a:spLocks noGrp="1"/>
          </p:cNvSpPr>
          <p:nvPr>
            <p:ph type="sldNum" sz="quarter" idx="10"/>
          </p:nvPr>
        </p:nvSpPr>
        <p:spPr/>
        <p:txBody>
          <a:bodyPr/>
          <a:lstStyle/>
          <a:p>
            <a:fld id="{6139AB23-332E-BE48-9CF5-0E32C7E88B54}" type="slidenum">
              <a:rPr lang="en-US" smtClean="0"/>
              <a:t>18</a:t>
            </a:fld>
            <a:endParaRPr lang="en-US"/>
          </a:p>
        </p:txBody>
      </p:sp>
    </p:spTree>
    <p:extLst>
      <p:ext uri="{BB962C8B-B14F-4D97-AF65-F5344CB8AC3E}">
        <p14:creationId xmlns:p14="http://schemas.microsoft.com/office/powerpoint/2010/main" val="365158296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above figure shows performance</a:t>
            </a:r>
            <a:r>
              <a:rPr lang="en-US" baseline="0" dirty="0" smtClean="0"/>
              <a:t> on face verification task on Labeled Faces in the Wild Dataset. Facial attributes were extracted using method proposed by Kumar et al. For both linear and RBF kernels, performance improvements are significant when 40 to 50% features are missing.</a:t>
            </a:r>
            <a:endParaRPr lang="en-US" dirty="0"/>
          </a:p>
        </p:txBody>
      </p:sp>
      <p:sp>
        <p:nvSpPr>
          <p:cNvPr id="4" name="Slide Number Placeholder 3"/>
          <p:cNvSpPr>
            <a:spLocks noGrp="1"/>
          </p:cNvSpPr>
          <p:nvPr>
            <p:ph type="sldNum" sz="quarter" idx="10"/>
          </p:nvPr>
        </p:nvSpPr>
        <p:spPr/>
        <p:txBody>
          <a:bodyPr/>
          <a:lstStyle/>
          <a:p>
            <a:fld id="{6139AB23-332E-BE48-9CF5-0E32C7E88B54}" type="slidenum">
              <a:rPr lang="en-US" smtClean="0"/>
              <a:t>19</a:t>
            </a:fld>
            <a:endParaRPr lang="en-US"/>
          </a:p>
        </p:txBody>
      </p:sp>
    </p:spTree>
    <p:extLst>
      <p:ext uri="{BB962C8B-B14F-4D97-AF65-F5344CB8AC3E}">
        <p14:creationId xmlns:p14="http://schemas.microsoft.com/office/powerpoint/2010/main" val="402314505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Describable visual attributes are a powerful way to label</a:t>
            </a:r>
            <a:r>
              <a:rPr lang="en-US" baseline="0" dirty="0" smtClean="0"/>
              <a:t> different aspects face images, which when taken together build a detailed </a:t>
            </a:r>
            <a:r>
              <a:rPr lang="en-US" dirty="0" smtClean="0"/>
              <a:t>representation of a person’s appearance.</a:t>
            </a:r>
            <a:r>
              <a:rPr lang="en-US" baseline="0" dirty="0" smtClean="0"/>
              <a:t> </a:t>
            </a:r>
            <a:r>
              <a:rPr lang="en-US" dirty="0" smtClean="0"/>
              <a:t>Attributes </a:t>
            </a:r>
            <a:r>
              <a:rPr lang="en-US" dirty="0" smtClean="0"/>
              <a:t>correspond to semantically meaningful labels for characteristic</a:t>
            </a:r>
            <a:r>
              <a:rPr lang="en-US" baseline="0" dirty="0" smtClean="0"/>
              <a:t> face properties such as skin color, age, gender, hair color, expression etc.</a:t>
            </a:r>
            <a:r>
              <a:rPr lang="en-US" dirty="0" smtClean="0"/>
              <a:t> Facial Attributes </a:t>
            </a:r>
            <a:r>
              <a:rPr lang="en-US" dirty="0" smtClean="0"/>
              <a:t>based representations enable </a:t>
            </a:r>
            <a:r>
              <a:rPr lang="en-US" dirty="0" smtClean="0"/>
              <a:t>highly accurate approaches to a variety of tasks</a:t>
            </a:r>
            <a:r>
              <a:rPr lang="en-US" baseline="0" dirty="0" smtClean="0"/>
              <a:t> such as face verification, image retrieval and face recognition. As a result, interest in facial attributes based face recognition has grown substantially in recent years in Biometrics community, thanks to their ease of implementation, scalability and flexibility of representation. </a:t>
            </a:r>
            <a:endParaRPr lang="en-US" dirty="0"/>
          </a:p>
        </p:txBody>
      </p:sp>
      <p:sp>
        <p:nvSpPr>
          <p:cNvPr id="4" name="Slide Number Placeholder 3"/>
          <p:cNvSpPr>
            <a:spLocks noGrp="1"/>
          </p:cNvSpPr>
          <p:nvPr>
            <p:ph type="sldNum" sz="quarter" idx="10"/>
          </p:nvPr>
        </p:nvSpPr>
        <p:spPr/>
        <p:txBody>
          <a:bodyPr/>
          <a:lstStyle/>
          <a:p>
            <a:fld id="{6139AB23-332E-BE48-9CF5-0E32C7E88B54}" type="slidenum">
              <a:rPr lang="en-US" smtClean="0"/>
              <a:t>2</a:t>
            </a:fld>
            <a:endParaRPr lang="en-US"/>
          </a:p>
        </p:txBody>
      </p:sp>
    </p:spTree>
    <p:extLst>
      <p:ext uri="{BB962C8B-B14F-4D97-AF65-F5344CB8AC3E}">
        <p14:creationId xmlns:p14="http://schemas.microsoft.com/office/powerpoint/2010/main" val="66395028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184"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To evaluate the effectiveness of the Adaptation Risk Estimation, we use the meta-recognition evaluation paradigm</a:t>
            </a:r>
            <a:r>
              <a:rPr lang="en-US" sz="1200" kern="1200" baseline="0" dirty="0" smtClean="0">
                <a:solidFill>
                  <a:schemeClr val="tx1"/>
                </a:solidFill>
                <a:effectLst/>
                <a:latin typeface="+mn-lt"/>
                <a:ea typeface="+mn-ea"/>
                <a:cs typeface="+mn-cs"/>
              </a:rPr>
              <a:t> with</a:t>
            </a:r>
            <a:r>
              <a:rPr lang="en-US" sz="1200" kern="1200" dirty="0" smtClean="0">
                <a:solidFill>
                  <a:schemeClr val="tx1"/>
                </a:solidFill>
                <a:effectLst/>
                <a:latin typeface="+mn-lt"/>
                <a:ea typeface="+mn-ea"/>
                <a:cs typeface="+mn-cs"/>
              </a:rPr>
              <a:t> Meta-Recognition Error Trade-off Curves  (MRET).  The curve considers how often the risk estimator correctly predicts the failure/success of the underlying classifier. We consider two risk estimation approaches: percentage of missing features (</a:t>
            </a:r>
            <a:r>
              <a:rPr lang="en-US" sz="1200" kern="1200" dirty="0" err="1" smtClean="0">
                <a:solidFill>
                  <a:schemeClr val="tx1"/>
                </a:solidFill>
                <a:effectLst/>
                <a:latin typeface="+mn-lt"/>
                <a:ea typeface="+mn-ea"/>
                <a:cs typeface="+mn-cs"/>
              </a:rPr>
              <a:t>wrt</a:t>
            </a:r>
            <a:r>
              <a:rPr lang="en-US" sz="1200" kern="1200" dirty="0" smtClean="0">
                <a:solidFill>
                  <a:schemeClr val="tx1"/>
                </a:solidFill>
                <a:effectLst/>
                <a:latin typeface="+mn-lt"/>
                <a:ea typeface="+mn-ea"/>
                <a:cs typeface="+mn-cs"/>
              </a:rPr>
              <a:t> to total features) and the proposed adaptation risk estimator.</a:t>
            </a:r>
            <a:r>
              <a:rPr lang="en-US" sz="12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For risk estimation with percentage of missing features, we drop features in steps (e.g. 10%, 20% etc.) and at each step we predict success/failure. </a:t>
            </a:r>
            <a:endParaRPr lang="en-US" dirty="0" smtClean="0"/>
          </a:p>
          <a:p>
            <a:pPr marL="0" marR="0" indent="0" algn="l" defTabSz="457184" rtl="0" eaLnBrk="1" fontAlgn="auto" latinLnBrk="0" hangingPunct="1">
              <a:lnSpc>
                <a:spcPct val="100000"/>
              </a:lnSpc>
              <a:spcBef>
                <a:spcPts val="0"/>
              </a:spcBef>
              <a:spcAft>
                <a:spcPts val="0"/>
              </a:spcAft>
              <a:buClrTx/>
              <a:buSzTx/>
              <a:buFontTx/>
              <a:buNone/>
              <a:tabLst/>
              <a:defRPr/>
            </a:pPr>
            <a:endParaRPr lang="en-US" dirty="0" smtClean="0"/>
          </a:p>
          <a:p>
            <a:pPr marL="0" marR="0" indent="0" algn="l" defTabSz="457184" rtl="0" eaLnBrk="1" fontAlgn="auto" latinLnBrk="0" hangingPunct="1">
              <a:lnSpc>
                <a:spcPct val="100000"/>
              </a:lnSpc>
              <a:spcBef>
                <a:spcPts val="0"/>
              </a:spcBef>
              <a:spcAft>
                <a:spcPts val="0"/>
              </a:spcAft>
              <a:buClrTx/>
              <a:buSzTx/>
              <a:buFontTx/>
              <a:buNone/>
              <a:tabLst/>
              <a:defRPr/>
            </a:pPr>
            <a:endParaRPr lang="en-US" dirty="0" smtClean="0"/>
          </a:p>
          <a:p>
            <a:pPr marL="0" marR="0" indent="0" algn="l" defTabSz="457184" rtl="0" eaLnBrk="1" fontAlgn="auto" latinLnBrk="0" hangingPunct="1">
              <a:lnSpc>
                <a:spcPct val="100000"/>
              </a:lnSpc>
              <a:spcBef>
                <a:spcPts val="0"/>
              </a:spcBef>
              <a:spcAft>
                <a:spcPts val="0"/>
              </a:spcAft>
              <a:buClrTx/>
              <a:buSzTx/>
              <a:buFontTx/>
              <a:buNone/>
              <a:tabLst/>
              <a:defRPr/>
            </a:pPr>
            <a:endParaRPr lang="en-US" dirty="0" smtClean="0"/>
          </a:p>
          <a:p>
            <a:pPr marL="0" marR="0" indent="0" algn="l" defTabSz="457184" rtl="0" eaLnBrk="1" fontAlgn="auto" latinLnBrk="0" hangingPunct="1">
              <a:lnSpc>
                <a:spcPct val="100000"/>
              </a:lnSpc>
              <a:spcBef>
                <a:spcPts val="0"/>
              </a:spcBef>
              <a:spcAft>
                <a:spcPts val="0"/>
              </a:spcAft>
              <a:buClrTx/>
              <a:buSzTx/>
              <a:buFontTx/>
              <a:buNone/>
              <a:tabLst/>
              <a:defRPr/>
            </a:pPr>
            <a:endParaRPr lang="en-US" dirty="0" smtClean="0"/>
          </a:p>
          <a:p>
            <a:endParaRPr lang="en-US" dirty="0"/>
          </a:p>
        </p:txBody>
      </p:sp>
      <p:sp>
        <p:nvSpPr>
          <p:cNvPr id="4" name="Slide Number Placeholder 3"/>
          <p:cNvSpPr>
            <a:spLocks noGrp="1"/>
          </p:cNvSpPr>
          <p:nvPr>
            <p:ph type="sldNum" sz="quarter" idx="10"/>
          </p:nvPr>
        </p:nvSpPr>
        <p:spPr/>
        <p:txBody>
          <a:bodyPr/>
          <a:lstStyle/>
          <a:p>
            <a:fld id="{6139AB23-332E-BE48-9CF5-0E32C7E88B54}" type="slidenum">
              <a:rPr lang="en-US" smtClean="0"/>
              <a:t>20</a:t>
            </a:fld>
            <a:endParaRPr lang="en-US"/>
          </a:p>
        </p:txBody>
      </p:sp>
    </p:spTree>
    <p:extLst>
      <p:ext uri="{BB962C8B-B14F-4D97-AF65-F5344CB8AC3E}">
        <p14:creationId xmlns:p14="http://schemas.microsoft.com/office/powerpoint/2010/main" val="350304082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Meta-recognition False accept rate  is the fraction of time the risk was low but the SVM classification failed, and the Meta-recognition miss detection rate is the fraction of time the risk was high yet the SVM corrected classified the partial data.</a:t>
            </a:r>
            <a:r>
              <a:rPr lang="en-US" baseline="0" dirty="0" smtClean="0"/>
              <a:t> </a:t>
            </a:r>
            <a:r>
              <a:rPr lang="en-US" dirty="0" smtClean="0"/>
              <a:t>The ideal location is the lower-left. The plot shows the adaptation risk estimator for SVM refactoring (RTBE) is better than risk estimation for zero- imputation. </a:t>
            </a:r>
            <a:r>
              <a:rPr lang="en-US" dirty="0" smtClean="0"/>
              <a:t>The above figure shows MRET</a:t>
            </a:r>
            <a:r>
              <a:rPr lang="en-US" baseline="0" dirty="0" smtClean="0"/>
              <a:t> curves for the proposed run time bias estimation method and zero imputation.  It can be seen that Run time bias estimation based risk estimation is more reliable compared to using percent missing features and zero imputation.</a:t>
            </a:r>
            <a:endParaRPr lang="en-US" dirty="0"/>
          </a:p>
        </p:txBody>
      </p:sp>
      <p:sp>
        <p:nvSpPr>
          <p:cNvPr id="4" name="Slide Number Placeholder 3"/>
          <p:cNvSpPr>
            <a:spLocks noGrp="1"/>
          </p:cNvSpPr>
          <p:nvPr>
            <p:ph type="sldNum" sz="quarter" idx="10"/>
          </p:nvPr>
        </p:nvSpPr>
        <p:spPr/>
        <p:txBody>
          <a:bodyPr/>
          <a:lstStyle/>
          <a:p>
            <a:fld id="{6139AB23-332E-BE48-9CF5-0E32C7E88B54}" type="slidenum">
              <a:rPr lang="en-US" smtClean="0"/>
              <a:t>21</a:t>
            </a:fld>
            <a:endParaRPr lang="en-US"/>
          </a:p>
        </p:txBody>
      </p:sp>
    </p:spTree>
    <p:extLst>
      <p:ext uri="{BB962C8B-B14F-4D97-AF65-F5344CB8AC3E}">
        <p14:creationId xmlns:p14="http://schemas.microsoft.com/office/powerpoint/2010/main" val="210321030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184" rtl="0" eaLnBrk="1" fontAlgn="auto" latinLnBrk="0" hangingPunct="1">
              <a:lnSpc>
                <a:spcPct val="100000"/>
              </a:lnSpc>
              <a:spcBef>
                <a:spcPts val="0"/>
              </a:spcBef>
              <a:spcAft>
                <a:spcPts val="0"/>
              </a:spcAft>
              <a:buClrTx/>
              <a:buSzTx/>
              <a:buFontTx/>
              <a:buNone/>
              <a:tabLst/>
              <a:defRPr/>
            </a:pPr>
            <a:r>
              <a:rPr lang="en-US" dirty="0" smtClean="0"/>
              <a:t>In</a:t>
            </a:r>
            <a:r>
              <a:rPr lang="en-US" baseline="0" dirty="0" smtClean="0"/>
              <a:t> conclusion, we presented the problem of operational adaptation for biometrics system. We presented an </a:t>
            </a:r>
            <a:r>
              <a:rPr lang="en-US" baseline="0" dirty="0" smtClean="0"/>
              <a:t>a</a:t>
            </a:r>
            <a:r>
              <a:rPr lang="en-US" dirty="0" smtClean="0"/>
              <a:t>lgorithm for Run Time Bias Estimation for SVMs as an effective way for handling missing features. The proposed method provides performance improvements over existing state of the art methods,</a:t>
            </a:r>
            <a:r>
              <a:rPr lang="en-US" baseline="0" dirty="0" smtClean="0"/>
              <a:t> without any additional overhead of storage or compute time. </a:t>
            </a:r>
            <a:r>
              <a:rPr lang="en-US" dirty="0" smtClean="0"/>
              <a:t>Further, we developed the concept of adaptation risk estimation for Support Vector</a:t>
            </a:r>
            <a:r>
              <a:rPr lang="en-US" baseline="0" dirty="0" smtClean="0"/>
              <a:t> Machines and demonstrated usefulness of Meta Recognition Analysis for handling missing features at test time.</a:t>
            </a:r>
            <a:endParaRPr lang="en-US" dirty="0" smtClean="0"/>
          </a:p>
          <a:p>
            <a:endParaRPr lang="en-US" dirty="0"/>
          </a:p>
        </p:txBody>
      </p:sp>
      <p:sp>
        <p:nvSpPr>
          <p:cNvPr id="4" name="Slide Number Placeholder 3"/>
          <p:cNvSpPr>
            <a:spLocks noGrp="1"/>
          </p:cNvSpPr>
          <p:nvPr>
            <p:ph type="sldNum" sz="quarter" idx="10"/>
          </p:nvPr>
        </p:nvSpPr>
        <p:spPr/>
        <p:txBody>
          <a:bodyPr/>
          <a:lstStyle/>
          <a:p>
            <a:fld id="{6139AB23-332E-BE48-9CF5-0E32C7E88B54}" type="slidenum">
              <a:rPr lang="en-US" smtClean="0"/>
              <a:t>22</a:t>
            </a:fld>
            <a:endParaRPr lang="en-US"/>
          </a:p>
        </p:txBody>
      </p:sp>
    </p:spTree>
    <p:extLst>
      <p:ext uri="{BB962C8B-B14F-4D97-AF65-F5344CB8AC3E}">
        <p14:creationId xmlns:p14="http://schemas.microsoft.com/office/powerpoint/2010/main" val="237653739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Handling and modeling classifier uncertainty in open world still remains a huge challenge.</a:t>
            </a:r>
            <a:r>
              <a:rPr lang="en-US" baseline="0" dirty="0" smtClean="0"/>
              <a:t> Real world is open, uncertain and with unique operational challenge. </a:t>
            </a:r>
            <a:endParaRPr lang="en-US" baseline="0" dirty="0" smtClean="0"/>
          </a:p>
          <a:p>
            <a:endParaRPr lang="en-US" baseline="0" dirty="0" smtClean="0"/>
          </a:p>
          <a:p>
            <a:r>
              <a:rPr lang="en-US" baseline="0" dirty="0" smtClean="0"/>
              <a:t>We </a:t>
            </a:r>
            <a:r>
              <a:rPr lang="en-US" baseline="0" dirty="0" smtClean="0"/>
              <a:t>tried to address some of these challenges in our previous work. However, this work is prequel to all the above papers. We did this work in 2012, but this paper kept of getting rejected. </a:t>
            </a:r>
            <a:r>
              <a:rPr lang="en-US" baseline="0" dirty="0" smtClean="0"/>
              <a:t>Thanks for your attention and I can now take questions.</a:t>
            </a:r>
            <a:endParaRPr lang="en-US" baseline="0" dirty="0" smtClean="0"/>
          </a:p>
        </p:txBody>
      </p:sp>
      <p:sp>
        <p:nvSpPr>
          <p:cNvPr id="4" name="Slide Number Placeholder 3"/>
          <p:cNvSpPr>
            <a:spLocks noGrp="1"/>
          </p:cNvSpPr>
          <p:nvPr>
            <p:ph type="sldNum" sz="quarter" idx="10"/>
          </p:nvPr>
        </p:nvSpPr>
        <p:spPr/>
        <p:txBody>
          <a:bodyPr/>
          <a:lstStyle/>
          <a:p>
            <a:fld id="{6139AB23-332E-BE48-9CF5-0E32C7E88B54}" type="slidenum">
              <a:rPr lang="en-US" smtClean="0"/>
              <a:t>23</a:t>
            </a:fld>
            <a:endParaRPr lang="en-US"/>
          </a:p>
        </p:txBody>
      </p:sp>
    </p:spTree>
    <p:extLst>
      <p:ext uri="{BB962C8B-B14F-4D97-AF65-F5344CB8AC3E}">
        <p14:creationId xmlns:p14="http://schemas.microsoft.com/office/powerpoint/2010/main" val="197778020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Dr. </a:t>
            </a:r>
            <a:r>
              <a:rPr lang="en-US" dirty="0" err="1" smtClean="0"/>
              <a:t>Sebastien</a:t>
            </a:r>
            <a:r>
              <a:rPr lang="en-US" dirty="0" smtClean="0"/>
              <a:t> Marcel, who is session chair for this</a:t>
            </a:r>
            <a:endParaRPr lang="en-US" dirty="0"/>
          </a:p>
        </p:txBody>
      </p:sp>
      <p:sp>
        <p:nvSpPr>
          <p:cNvPr id="4" name="Slide Number Placeholder 3"/>
          <p:cNvSpPr>
            <a:spLocks noGrp="1"/>
          </p:cNvSpPr>
          <p:nvPr>
            <p:ph type="sldNum" sz="quarter" idx="10"/>
          </p:nvPr>
        </p:nvSpPr>
        <p:spPr/>
        <p:txBody>
          <a:bodyPr/>
          <a:lstStyle/>
          <a:p>
            <a:fld id="{6139AB23-332E-BE48-9CF5-0E32C7E88B54}" type="slidenum">
              <a:rPr lang="en-US" smtClean="0"/>
              <a:t>24</a:t>
            </a:fld>
            <a:endParaRPr lang="en-US"/>
          </a:p>
        </p:txBody>
      </p:sp>
    </p:spTree>
    <p:extLst>
      <p:ext uri="{BB962C8B-B14F-4D97-AF65-F5344CB8AC3E}">
        <p14:creationId xmlns:p14="http://schemas.microsoft.com/office/powerpoint/2010/main" val="169811482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In a typical face recognition system, based on facial attributes features, pre-trained classifiers are used to extract facial attributes from probe </a:t>
            </a:r>
            <a:r>
              <a:rPr lang="en-US" baseline="0" dirty="0" smtClean="0"/>
              <a:t>image. </a:t>
            </a:r>
            <a:r>
              <a:rPr lang="en-US" baseline="0" dirty="0" smtClean="0"/>
              <a:t>These attributes, along with additional data for e.g. sketch </a:t>
            </a:r>
            <a:r>
              <a:rPr lang="en-US" baseline="0" dirty="0" smtClean="0"/>
              <a:t>are </a:t>
            </a:r>
            <a:r>
              <a:rPr lang="en-US" baseline="0" dirty="0" smtClean="0"/>
              <a:t>provided to the system. The system performs matching across gallery of images based on these facial attributes and retrieves images of most similar looking faces. </a:t>
            </a:r>
            <a:r>
              <a:rPr lang="en-US" baseline="0" dirty="0" smtClean="0"/>
              <a:t>The matching </a:t>
            </a:r>
            <a:r>
              <a:rPr lang="en-US" baseline="0" dirty="0" smtClean="0"/>
              <a:t>is often performed by learning a classifier on top of facial attributes representation.</a:t>
            </a:r>
          </a:p>
        </p:txBody>
      </p:sp>
      <p:sp>
        <p:nvSpPr>
          <p:cNvPr id="4" name="Slide Number Placeholder 3"/>
          <p:cNvSpPr>
            <a:spLocks noGrp="1"/>
          </p:cNvSpPr>
          <p:nvPr>
            <p:ph type="sldNum" sz="quarter" idx="10"/>
          </p:nvPr>
        </p:nvSpPr>
        <p:spPr/>
        <p:txBody>
          <a:bodyPr/>
          <a:lstStyle/>
          <a:p>
            <a:fld id="{6139AB23-332E-BE48-9CF5-0E32C7E88B54}" type="slidenum">
              <a:rPr lang="en-US" smtClean="0"/>
              <a:t>3</a:t>
            </a:fld>
            <a:endParaRPr lang="en-US"/>
          </a:p>
        </p:txBody>
      </p:sp>
    </p:spTree>
    <p:extLst>
      <p:ext uri="{BB962C8B-B14F-4D97-AF65-F5344CB8AC3E}">
        <p14:creationId xmlns:p14="http://schemas.microsoft.com/office/powerpoint/2010/main" val="66395028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However, extractions of facial</a:t>
            </a:r>
            <a:r>
              <a:rPr lang="en-US" baseline="0" dirty="0" smtClean="0"/>
              <a:t> attributes from pre-trained classifiers is far from perfect.  </a:t>
            </a:r>
            <a:r>
              <a:rPr lang="en-US" dirty="0" smtClean="0"/>
              <a:t>A system for describable visual attributes for faces based on the</a:t>
            </a:r>
            <a:r>
              <a:rPr lang="en-US" baseline="0" dirty="0" smtClean="0"/>
              <a:t> work of Wilber et al </a:t>
            </a:r>
            <a:r>
              <a:rPr lang="en-US" dirty="0" smtClean="0"/>
              <a:t>and extended for open-set recognition is shown above. In the image, green text is a positive attribute, red text is negative attributes and blue color signifies unknown/missing attribute. The left image shows how bad lighting/feature- detection led to “UNKNOWN” labels for </a:t>
            </a:r>
            <a:r>
              <a:rPr lang="en-US" dirty="0" smtClean="0"/>
              <a:t>Asian</a:t>
            </a:r>
            <a:r>
              <a:rPr lang="en-US" baseline="0" dirty="0" smtClean="0"/>
              <a:t> and </a:t>
            </a:r>
            <a:r>
              <a:rPr lang="en-US" dirty="0" smtClean="0"/>
              <a:t>White </a:t>
            </a:r>
            <a:r>
              <a:rPr lang="en-US" dirty="0" smtClean="0"/>
              <a:t>attributes. The example on the right shows occlusion leading to the no beard attribute being labeled “UNKNOWN”. Handling such unknowns at run-time, in a learning-based system, poses considerable operational challenges. This paper is about what the system should do when it knows that it does not know about some features.</a:t>
            </a:r>
          </a:p>
          <a:p>
            <a:endParaRPr lang="en-US" dirty="0" smtClean="0"/>
          </a:p>
          <a:p>
            <a:endParaRPr lang="en-US" baseline="0" dirty="0" smtClean="0"/>
          </a:p>
          <a:p>
            <a:endParaRPr lang="en-US" baseline="0" dirty="0" smtClean="0"/>
          </a:p>
        </p:txBody>
      </p:sp>
      <p:sp>
        <p:nvSpPr>
          <p:cNvPr id="4" name="Slide Number Placeholder 3"/>
          <p:cNvSpPr>
            <a:spLocks noGrp="1"/>
          </p:cNvSpPr>
          <p:nvPr>
            <p:ph type="sldNum" sz="quarter" idx="10"/>
          </p:nvPr>
        </p:nvSpPr>
        <p:spPr/>
        <p:txBody>
          <a:bodyPr/>
          <a:lstStyle/>
          <a:p>
            <a:fld id="{6139AB23-332E-BE48-9CF5-0E32C7E88B54}" type="slidenum">
              <a:rPr lang="en-US" smtClean="0"/>
              <a:t>4</a:t>
            </a:fld>
            <a:endParaRPr lang="en-US"/>
          </a:p>
        </p:txBody>
      </p:sp>
    </p:spTree>
    <p:extLst>
      <p:ext uri="{BB962C8B-B14F-4D97-AF65-F5344CB8AC3E}">
        <p14:creationId xmlns:p14="http://schemas.microsoft.com/office/powerpoint/2010/main" val="233931343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184" rtl="0" eaLnBrk="1" fontAlgn="auto" latinLnBrk="0" hangingPunct="1">
              <a:lnSpc>
                <a:spcPct val="100000"/>
              </a:lnSpc>
              <a:spcBef>
                <a:spcPts val="0"/>
              </a:spcBef>
              <a:spcAft>
                <a:spcPts val="0"/>
              </a:spcAft>
              <a:buClrTx/>
              <a:buSzTx/>
              <a:buFontTx/>
              <a:buNone/>
              <a:tabLst/>
              <a:defRPr/>
            </a:pPr>
            <a:r>
              <a:rPr lang="en-US" baseline="0" dirty="0" smtClean="0"/>
              <a:t>There </a:t>
            </a:r>
            <a:r>
              <a:rPr lang="en-US" baseline="0" dirty="0" smtClean="0"/>
              <a:t>has been significant body of work in handling missing features for classification. These methods can be broadly classified into two categories: imputation based methods and stored models based methods. Imputation based methods involve substituting missing features with some pre-determined value like zero imputation, mean imputation or some other sophisticated method. For methods based on reduced feature models, models are constructed for each type of missing pattern separately making the problem computationally extremely expensive. Such methods are unsuitable for biometrics where feature dimensionality tends to be very high.</a:t>
            </a:r>
          </a:p>
          <a:p>
            <a:pPr marL="0" marR="0" indent="0" algn="l" defTabSz="457184" rtl="0" eaLnBrk="1" fontAlgn="auto" latinLnBrk="0" hangingPunct="1">
              <a:lnSpc>
                <a:spcPct val="100000"/>
              </a:lnSpc>
              <a:spcBef>
                <a:spcPts val="0"/>
              </a:spcBef>
              <a:spcAft>
                <a:spcPts val="0"/>
              </a:spcAft>
              <a:buClrTx/>
              <a:buSzTx/>
              <a:buFontTx/>
              <a:buNone/>
              <a:tabLst/>
              <a:defRPr/>
            </a:pPr>
            <a:endParaRPr lang="en-US" baseline="0" dirty="0" smtClean="0"/>
          </a:p>
          <a:p>
            <a:endParaRPr lang="en-US" dirty="0"/>
          </a:p>
        </p:txBody>
      </p:sp>
      <p:sp>
        <p:nvSpPr>
          <p:cNvPr id="4" name="Slide Number Placeholder 3"/>
          <p:cNvSpPr>
            <a:spLocks noGrp="1"/>
          </p:cNvSpPr>
          <p:nvPr>
            <p:ph type="sldNum" sz="quarter" idx="10"/>
          </p:nvPr>
        </p:nvSpPr>
        <p:spPr/>
        <p:txBody>
          <a:bodyPr/>
          <a:lstStyle/>
          <a:p>
            <a:fld id="{6139AB23-332E-BE48-9CF5-0E32C7E88B54}" type="slidenum">
              <a:rPr lang="en-US" smtClean="0"/>
              <a:t>5</a:t>
            </a:fld>
            <a:endParaRPr lang="en-US"/>
          </a:p>
        </p:txBody>
      </p:sp>
    </p:spTree>
    <p:extLst>
      <p:ext uri="{BB962C8B-B14F-4D97-AF65-F5344CB8AC3E}">
        <p14:creationId xmlns:p14="http://schemas.microsoft.com/office/powerpoint/2010/main" val="131920395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This leads to a unique operational scenario for biometrics for run-time adaptation. At run time, only stored model and operational data is available for adaptation. The nature of missing data is not known </a:t>
            </a:r>
            <a:r>
              <a:rPr lang="en-US" baseline="0" dirty="0" err="1" smtClean="0"/>
              <a:t>apriori</a:t>
            </a:r>
            <a:r>
              <a:rPr lang="en-US" baseline="0" dirty="0" smtClean="0"/>
              <a:t>. There are significant storage challenges. Hence, we ask the question: How to adapt pre-trained models at runtime for handling missing features?</a:t>
            </a:r>
          </a:p>
        </p:txBody>
      </p:sp>
      <p:sp>
        <p:nvSpPr>
          <p:cNvPr id="4" name="Slide Number Placeholder 3"/>
          <p:cNvSpPr>
            <a:spLocks noGrp="1"/>
          </p:cNvSpPr>
          <p:nvPr>
            <p:ph type="sldNum" sz="quarter" idx="10"/>
          </p:nvPr>
        </p:nvSpPr>
        <p:spPr/>
        <p:txBody>
          <a:bodyPr/>
          <a:lstStyle/>
          <a:p>
            <a:fld id="{6139AB23-332E-BE48-9CF5-0E32C7E88B54}" type="slidenum">
              <a:rPr lang="en-US" smtClean="0"/>
              <a:t>6</a:t>
            </a:fld>
            <a:endParaRPr lang="en-US"/>
          </a:p>
        </p:txBody>
      </p:sp>
    </p:spTree>
    <p:extLst>
      <p:ext uri="{BB962C8B-B14F-4D97-AF65-F5344CB8AC3E}">
        <p14:creationId xmlns:p14="http://schemas.microsoft.com/office/powerpoint/2010/main" val="290366820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 first define the problem of operational adaptation. Given a learned prediction function over some source domain</a:t>
            </a:r>
            <a:r>
              <a:rPr lang="en-US" baseline="0" dirty="0" smtClean="0"/>
              <a:t> and </a:t>
            </a:r>
            <a:r>
              <a:rPr lang="en-US" dirty="0" smtClean="0"/>
              <a:t>operational data, the</a:t>
            </a:r>
            <a:r>
              <a:rPr lang="en-US" baseline="0" dirty="0" smtClean="0"/>
              <a:t> problem of operational adaptation is to obtain adapted prediction function over operational domain and obtain associated operational adaptation risk measure, which estimates the likelihood of failure of the prediction function.</a:t>
            </a:r>
            <a:endParaRPr lang="en-US" dirty="0"/>
          </a:p>
        </p:txBody>
      </p:sp>
      <p:sp>
        <p:nvSpPr>
          <p:cNvPr id="4" name="Slide Number Placeholder 3"/>
          <p:cNvSpPr>
            <a:spLocks noGrp="1"/>
          </p:cNvSpPr>
          <p:nvPr>
            <p:ph type="sldNum" sz="quarter" idx="10"/>
          </p:nvPr>
        </p:nvSpPr>
        <p:spPr/>
        <p:txBody>
          <a:bodyPr/>
          <a:lstStyle/>
          <a:p>
            <a:fld id="{6139AB23-332E-BE48-9CF5-0E32C7E88B54}" type="slidenum">
              <a:rPr lang="en-US" smtClean="0"/>
              <a:t>7</a:t>
            </a:fld>
            <a:endParaRPr lang="en-US"/>
          </a:p>
        </p:txBody>
      </p:sp>
    </p:spTree>
    <p:extLst>
      <p:ext uri="{BB962C8B-B14F-4D97-AF65-F5344CB8AC3E}">
        <p14:creationId xmlns:p14="http://schemas.microsoft.com/office/powerpoint/2010/main" val="309976267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Support vector machines create a discriminative classifier by constructing a </a:t>
            </a:r>
            <a:r>
              <a:rPr lang="en-US" dirty="0" err="1" smtClean="0"/>
              <a:t>hyperplane</a:t>
            </a:r>
            <a:r>
              <a:rPr lang="en-US" dirty="0" smtClean="0"/>
              <a:t> in high dimensional space.</a:t>
            </a:r>
            <a:r>
              <a:rPr lang="en-US" baseline="0" dirty="0" smtClean="0"/>
              <a:t> The problem is formulated as a optimization problem over training data. The solution of this optimization problem is obtained by solving for weight vectors which defines the </a:t>
            </a:r>
            <a:r>
              <a:rPr lang="en-US" baseline="0" dirty="0" err="1" smtClean="0"/>
              <a:t>hyperplane’s</a:t>
            </a:r>
            <a:r>
              <a:rPr lang="en-US" baseline="0" dirty="0" smtClean="0"/>
              <a:t> orientation and bias term that defines position of the plane with respect to origin.</a:t>
            </a:r>
            <a:endParaRPr lang="en-US" dirty="0"/>
          </a:p>
        </p:txBody>
      </p:sp>
      <p:sp>
        <p:nvSpPr>
          <p:cNvPr id="4" name="Slide Number Placeholder 3"/>
          <p:cNvSpPr>
            <a:spLocks noGrp="1"/>
          </p:cNvSpPr>
          <p:nvPr>
            <p:ph type="sldNum" sz="quarter" idx="10"/>
          </p:nvPr>
        </p:nvSpPr>
        <p:spPr/>
        <p:txBody>
          <a:bodyPr/>
          <a:lstStyle/>
          <a:p>
            <a:fld id="{6139AB23-332E-BE48-9CF5-0E32C7E88B54}" type="slidenum">
              <a:rPr lang="en-US" smtClean="0"/>
              <a:t>8</a:t>
            </a:fld>
            <a:endParaRPr lang="en-US"/>
          </a:p>
        </p:txBody>
      </p:sp>
    </p:spTree>
    <p:extLst>
      <p:ext uri="{BB962C8B-B14F-4D97-AF65-F5344CB8AC3E}">
        <p14:creationId xmlns:p14="http://schemas.microsoft.com/office/powerpoint/2010/main" val="79143617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184" rtl="0" eaLnBrk="1" fontAlgn="auto" latinLnBrk="0" hangingPunct="1">
              <a:lnSpc>
                <a:spcPct val="100000"/>
              </a:lnSpc>
              <a:spcBef>
                <a:spcPts val="0"/>
              </a:spcBef>
              <a:spcAft>
                <a:spcPts val="0"/>
              </a:spcAft>
              <a:buClrTx/>
              <a:buSzTx/>
              <a:buFontTx/>
              <a:buNone/>
              <a:tabLst/>
              <a:defRPr/>
            </a:pPr>
            <a:r>
              <a:rPr lang="en-US" dirty="0" smtClean="0"/>
              <a:t>The </a:t>
            </a:r>
            <a:r>
              <a:rPr lang="en-US" dirty="0" smtClean="0"/>
              <a:t>bias is optimal stopping criterion of SVM problem when ALL feature dimensions are present. When features are missing, there is no way to re-generate optimality conditions (apart from re-training in reduced feature space). This is not possible at operational time, since all data might not be present for </a:t>
            </a:r>
            <a:r>
              <a:rPr lang="en-US" dirty="0" smtClean="0"/>
              <a:t>training.</a:t>
            </a:r>
          </a:p>
          <a:p>
            <a:pPr marL="0" marR="0" indent="0" algn="l" defTabSz="457184" rtl="0" eaLnBrk="1" fontAlgn="auto" latinLnBrk="0" hangingPunct="1">
              <a:lnSpc>
                <a:spcPct val="100000"/>
              </a:lnSpc>
              <a:spcBef>
                <a:spcPts val="0"/>
              </a:spcBef>
              <a:spcAft>
                <a:spcPts val="0"/>
              </a:spcAft>
              <a:buClrTx/>
              <a:buSzTx/>
              <a:buFontTx/>
              <a:buNone/>
              <a:tabLst/>
              <a:defRPr/>
            </a:pPr>
            <a:endParaRPr lang="en-US" dirty="0" smtClean="0"/>
          </a:p>
          <a:p>
            <a:pPr marL="0" marR="0" indent="0" algn="l" defTabSz="457184" rtl="0" eaLnBrk="1" fontAlgn="auto" latinLnBrk="0" hangingPunct="1">
              <a:lnSpc>
                <a:spcPct val="100000"/>
              </a:lnSpc>
              <a:spcBef>
                <a:spcPts val="0"/>
              </a:spcBef>
              <a:spcAft>
                <a:spcPts val="0"/>
              </a:spcAft>
              <a:buClrTx/>
              <a:buSzTx/>
              <a:buFontTx/>
              <a:buNone/>
              <a:tabLst/>
              <a:defRPr/>
            </a:pPr>
            <a:r>
              <a:rPr lang="en-US" dirty="0" smtClean="0"/>
              <a:t>In order to optimize</a:t>
            </a:r>
            <a:r>
              <a:rPr lang="en-US" baseline="0" dirty="0" smtClean="0"/>
              <a:t> SVM for handling missing features, we propose refactoring of bias term in the projected space. </a:t>
            </a:r>
            <a:r>
              <a:rPr lang="en-US" dirty="0" smtClean="0"/>
              <a:t>With Bias re-factoring, the data and bias both</a:t>
            </a:r>
            <a:r>
              <a:rPr lang="en-US" baseline="0" dirty="0" smtClean="0"/>
              <a:t> are projected in the lower dimensional subspace. Above figure shows an illustration of the procedure in 3D. For zero imputation, if Z is missing, since the distances are computed in X-Y plane the bias continues to remain in higher dimension, leading to much higher bias term as shown by dashed red line. </a:t>
            </a:r>
            <a:r>
              <a:rPr lang="en-US" dirty="0" smtClean="0"/>
              <a:t>If the feature on Z axis is missing, </a:t>
            </a:r>
            <a:r>
              <a:rPr lang="en-US" dirty="0" err="1" smtClean="0"/>
              <a:t>Pz</a:t>
            </a:r>
            <a:r>
              <a:rPr lang="en-US" dirty="0" smtClean="0"/>
              <a:t> projects</a:t>
            </a:r>
            <a:r>
              <a:rPr lang="en-US" baseline="0" dirty="0" smtClean="0"/>
              <a:t> the data and the bias vector in X-Y plane, effectively using Red margin. </a:t>
            </a:r>
            <a:r>
              <a:rPr lang="en-US" dirty="0" smtClean="0"/>
              <a:t>The approach of this paper, run time bias estimation (RTBE), adjusts the bias from the margin to the original plane to appropriate the projection subspace</a:t>
            </a:r>
          </a:p>
        </p:txBody>
      </p:sp>
      <p:sp>
        <p:nvSpPr>
          <p:cNvPr id="4" name="Slide Number Placeholder 3"/>
          <p:cNvSpPr>
            <a:spLocks noGrp="1"/>
          </p:cNvSpPr>
          <p:nvPr>
            <p:ph type="sldNum" sz="quarter" idx="10"/>
          </p:nvPr>
        </p:nvSpPr>
        <p:spPr/>
        <p:txBody>
          <a:bodyPr/>
          <a:lstStyle/>
          <a:p>
            <a:fld id="{6139AB23-332E-BE48-9CF5-0E32C7E88B54}" type="slidenum">
              <a:rPr lang="en-US" smtClean="0"/>
              <a:t>9</a:t>
            </a:fld>
            <a:endParaRPr lang="en-US"/>
          </a:p>
        </p:txBody>
      </p:sp>
    </p:spTree>
    <p:extLst>
      <p:ext uri="{BB962C8B-B14F-4D97-AF65-F5344CB8AC3E}">
        <p14:creationId xmlns:p14="http://schemas.microsoft.com/office/powerpoint/2010/main" val="285852717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184" indent="0" algn="ctr">
              <a:buNone/>
              <a:defRPr>
                <a:solidFill>
                  <a:schemeClr val="tx1">
                    <a:tint val="75000"/>
                  </a:schemeClr>
                </a:solidFill>
              </a:defRPr>
            </a:lvl2pPr>
            <a:lvl3pPr marL="914368" indent="0" algn="ctr">
              <a:buNone/>
              <a:defRPr>
                <a:solidFill>
                  <a:schemeClr val="tx1">
                    <a:tint val="75000"/>
                  </a:schemeClr>
                </a:solidFill>
              </a:defRPr>
            </a:lvl3pPr>
            <a:lvl4pPr marL="1371553" indent="0" algn="ctr">
              <a:buNone/>
              <a:defRPr>
                <a:solidFill>
                  <a:schemeClr val="tx1">
                    <a:tint val="75000"/>
                  </a:schemeClr>
                </a:solidFill>
              </a:defRPr>
            </a:lvl4pPr>
            <a:lvl5pPr marL="1828737" indent="0" algn="ctr">
              <a:buNone/>
              <a:defRPr>
                <a:solidFill>
                  <a:schemeClr val="tx1">
                    <a:tint val="75000"/>
                  </a:schemeClr>
                </a:solidFill>
              </a:defRPr>
            </a:lvl5pPr>
            <a:lvl6pPr marL="2285921" indent="0" algn="ctr">
              <a:buNone/>
              <a:defRPr>
                <a:solidFill>
                  <a:schemeClr val="tx1">
                    <a:tint val="75000"/>
                  </a:schemeClr>
                </a:solidFill>
              </a:defRPr>
            </a:lvl6pPr>
            <a:lvl7pPr marL="2743105" indent="0" algn="ctr">
              <a:buNone/>
              <a:defRPr>
                <a:solidFill>
                  <a:schemeClr val="tx1">
                    <a:tint val="75000"/>
                  </a:schemeClr>
                </a:solidFill>
              </a:defRPr>
            </a:lvl7pPr>
            <a:lvl8pPr marL="3200289" indent="0" algn="ctr">
              <a:buNone/>
              <a:defRPr>
                <a:solidFill>
                  <a:schemeClr val="tx1">
                    <a:tint val="75000"/>
                  </a:schemeClr>
                </a:solidFill>
              </a:defRPr>
            </a:lvl8pPr>
            <a:lvl9pPr marL="3657474"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26B4F078-D18D-854E-A673-5B09044C8AF0}" type="datetimeFigureOut">
              <a:rPr lang="en-US" smtClean="0"/>
              <a:t>6/25/16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A183C4D-C7B1-884F-941E-B6AC816D6FF4}" type="slidenum">
              <a:rPr lang="en-US" smtClean="0"/>
              <a:t>‹#›</a:t>
            </a:fld>
            <a:endParaRPr lang="en-US"/>
          </a:p>
        </p:txBody>
      </p:sp>
    </p:spTree>
    <p:extLst>
      <p:ext uri="{BB962C8B-B14F-4D97-AF65-F5344CB8AC3E}">
        <p14:creationId xmlns:p14="http://schemas.microsoft.com/office/powerpoint/2010/main" val="206035406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6B4F078-D18D-854E-A673-5B09044C8AF0}" type="datetimeFigureOut">
              <a:rPr lang="en-US" smtClean="0"/>
              <a:t>6/25/16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A183C4D-C7B1-884F-941E-B6AC816D6FF4}" type="slidenum">
              <a:rPr lang="en-US" smtClean="0"/>
              <a:t>‹#›</a:t>
            </a:fld>
            <a:endParaRPr lang="en-US"/>
          </a:p>
        </p:txBody>
      </p:sp>
    </p:spTree>
    <p:extLst>
      <p:ext uri="{BB962C8B-B14F-4D97-AF65-F5344CB8AC3E}">
        <p14:creationId xmlns:p14="http://schemas.microsoft.com/office/powerpoint/2010/main" val="297740849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9"/>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6B4F078-D18D-854E-A673-5B09044C8AF0}" type="datetimeFigureOut">
              <a:rPr lang="en-US" smtClean="0"/>
              <a:t>6/25/16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A183C4D-C7B1-884F-941E-B6AC816D6FF4}" type="slidenum">
              <a:rPr lang="en-US" smtClean="0"/>
              <a:t>‹#›</a:t>
            </a:fld>
            <a:endParaRPr lang="en-US"/>
          </a:p>
        </p:txBody>
      </p:sp>
    </p:spTree>
    <p:extLst>
      <p:ext uri="{BB962C8B-B14F-4D97-AF65-F5344CB8AC3E}">
        <p14:creationId xmlns:p14="http://schemas.microsoft.com/office/powerpoint/2010/main" val="156224335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6B4F078-D18D-854E-A673-5B09044C8AF0}" type="datetimeFigureOut">
              <a:rPr lang="en-US" smtClean="0"/>
              <a:t>6/25/16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A183C4D-C7B1-884F-941E-B6AC816D6FF4}" type="slidenum">
              <a:rPr lang="en-US" smtClean="0"/>
              <a:t>‹#›</a:t>
            </a:fld>
            <a:endParaRPr lang="en-US"/>
          </a:p>
        </p:txBody>
      </p:sp>
    </p:spTree>
    <p:extLst>
      <p:ext uri="{BB962C8B-B14F-4D97-AF65-F5344CB8AC3E}">
        <p14:creationId xmlns:p14="http://schemas.microsoft.com/office/powerpoint/2010/main" val="264007370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6"/>
          </a:xfrm>
        </p:spPr>
        <p:txBody>
          <a:bodyPr anchor="t"/>
          <a:lstStyle>
            <a:lvl1pPr algn="l">
              <a:defRPr sz="39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4"/>
            <a:ext cx="7772400" cy="1500186"/>
          </a:xfrm>
        </p:spPr>
        <p:txBody>
          <a:bodyPr anchor="b"/>
          <a:lstStyle>
            <a:lvl1pPr marL="0" indent="0">
              <a:buNone/>
              <a:defRPr sz="2000">
                <a:solidFill>
                  <a:schemeClr val="tx1">
                    <a:tint val="75000"/>
                  </a:schemeClr>
                </a:solidFill>
              </a:defRPr>
            </a:lvl1pPr>
            <a:lvl2pPr marL="457184" indent="0">
              <a:buNone/>
              <a:defRPr sz="1900">
                <a:solidFill>
                  <a:schemeClr val="tx1">
                    <a:tint val="75000"/>
                  </a:schemeClr>
                </a:solidFill>
              </a:defRPr>
            </a:lvl2pPr>
            <a:lvl3pPr marL="914368" indent="0">
              <a:buNone/>
              <a:defRPr sz="1500">
                <a:solidFill>
                  <a:schemeClr val="tx1">
                    <a:tint val="75000"/>
                  </a:schemeClr>
                </a:solidFill>
              </a:defRPr>
            </a:lvl3pPr>
            <a:lvl4pPr marL="1371553" indent="0">
              <a:buNone/>
              <a:defRPr sz="1400">
                <a:solidFill>
                  <a:schemeClr val="tx1">
                    <a:tint val="75000"/>
                  </a:schemeClr>
                </a:solidFill>
              </a:defRPr>
            </a:lvl4pPr>
            <a:lvl5pPr marL="1828737" indent="0">
              <a:buNone/>
              <a:defRPr sz="1400">
                <a:solidFill>
                  <a:schemeClr val="tx1">
                    <a:tint val="75000"/>
                  </a:schemeClr>
                </a:solidFill>
              </a:defRPr>
            </a:lvl5pPr>
            <a:lvl6pPr marL="2285921" indent="0">
              <a:buNone/>
              <a:defRPr sz="1400">
                <a:solidFill>
                  <a:schemeClr val="tx1">
                    <a:tint val="75000"/>
                  </a:schemeClr>
                </a:solidFill>
              </a:defRPr>
            </a:lvl6pPr>
            <a:lvl7pPr marL="2743105" indent="0">
              <a:buNone/>
              <a:defRPr sz="1400">
                <a:solidFill>
                  <a:schemeClr val="tx1">
                    <a:tint val="75000"/>
                  </a:schemeClr>
                </a:solidFill>
              </a:defRPr>
            </a:lvl7pPr>
            <a:lvl8pPr marL="3200289" indent="0">
              <a:buNone/>
              <a:defRPr sz="1400">
                <a:solidFill>
                  <a:schemeClr val="tx1">
                    <a:tint val="75000"/>
                  </a:schemeClr>
                </a:solidFill>
              </a:defRPr>
            </a:lvl8pPr>
            <a:lvl9pPr marL="3657474"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6B4F078-D18D-854E-A673-5B09044C8AF0}" type="datetimeFigureOut">
              <a:rPr lang="en-US" smtClean="0"/>
              <a:t>6/25/16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A183C4D-C7B1-884F-941E-B6AC816D6FF4}" type="slidenum">
              <a:rPr lang="en-US" smtClean="0"/>
              <a:t>‹#›</a:t>
            </a:fld>
            <a:endParaRPr lang="en-US"/>
          </a:p>
        </p:txBody>
      </p:sp>
    </p:spTree>
    <p:extLst>
      <p:ext uri="{BB962C8B-B14F-4D97-AF65-F5344CB8AC3E}">
        <p14:creationId xmlns:p14="http://schemas.microsoft.com/office/powerpoint/2010/main" val="377121878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2"/>
            <a:ext cx="4038600" cy="4525963"/>
          </a:xfrm>
        </p:spPr>
        <p:txBody>
          <a:bodyPr/>
          <a:lstStyle>
            <a:lvl1pPr>
              <a:defRPr sz="2700"/>
            </a:lvl1pPr>
            <a:lvl2pPr>
              <a:defRPr sz="2400"/>
            </a:lvl2pPr>
            <a:lvl3pPr>
              <a:defRPr sz="2000"/>
            </a:lvl3pPr>
            <a:lvl4pPr>
              <a:defRPr sz="1900"/>
            </a:lvl4pPr>
            <a:lvl5pPr>
              <a:defRPr sz="1900"/>
            </a:lvl5pPr>
            <a:lvl6pPr>
              <a:defRPr sz="1900"/>
            </a:lvl6pPr>
            <a:lvl7pPr>
              <a:defRPr sz="1900"/>
            </a:lvl7pPr>
            <a:lvl8pPr>
              <a:defRPr sz="1900"/>
            </a:lvl8pPr>
            <a:lvl9pPr>
              <a:defRPr sz="19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2"/>
            <a:ext cx="4038600" cy="4525963"/>
          </a:xfrm>
        </p:spPr>
        <p:txBody>
          <a:bodyPr/>
          <a:lstStyle>
            <a:lvl1pPr>
              <a:defRPr sz="2700"/>
            </a:lvl1pPr>
            <a:lvl2pPr>
              <a:defRPr sz="2400"/>
            </a:lvl2pPr>
            <a:lvl3pPr>
              <a:defRPr sz="2000"/>
            </a:lvl3pPr>
            <a:lvl4pPr>
              <a:defRPr sz="1900"/>
            </a:lvl4pPr>
            <a:lvl5pPr>
              <a:defRPr sz="1900"/>
            </a:lvl5pPr>
            <a:lvl6pPr>
              <a:defRPr sz="1900"/>
            </a:lvl6pPr>
            <a:lvl7pPr>
              <a:defRPr sz="1900"/>
            </a:lvl7pPr>
            <a:lvl8pPr>
              <a:defRPr sz="1900"/>
            </a:lvl8pPr>
            <a:lvl9pPr>
              <a:defRPr sz="19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26B4F078-D18D-854E-A673-5B09044C8AF0}" type="datetimeFigureOut">
              <a:rPr lang="en-US" smtClean="0"/>
              <a:t>6/25/16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A183C4D-C7B1-884F-941E-B6AC816D6FF4}" type="slidenum">
              <a:rPr lang="en-US" smtClean="0"/>
              <a:t>‹#›</a:t>
            </a:fld>
            <a:endParaRPr lang="en-US"/>
          </a:p>
        </p:txBody>
      </p:sp>
    </p:spTree>
    <p:extLst>
      <p:ext uri="{BB962C8B-B14F-4D97-AF65-F5344CB8AC3E}">
        <p14:creationId xmlns:p14="http://schemas.microsoft.com/office/powerpoint/2010/main" val="91372098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1" y="1535115"/>
            <a:ext cx="4040187" cy="639763"/>
          </a:xfrm>
        </p:spPr>
        <p:txBody>
          <a:bodyPr anchor="b"/>
          <a:lstStyle>
            <a:lvl1pPr marL="0" indent="0">
              <a:buNone/>
              <a:defRPr sz="2400" b="1"/>
            </a:lvl1pPr>
            <a:lvl2pPr marL="457184" indent="0">
              <a:buNone/>
              <a:defRPr sz="2000" b="1"/>
            </a:lvl2pPr>
            <a:lvl3pPr marL="914368" indent="0">
              <a:buNone/>
              <a:defRPr sz="1900" b="1"/>
            </a:lvl3pPr>
            <a:lvl4pPr marL="1371553" indent="0">
              <a:buNone/>
              <a:defRPr sz="1500" b="1"/>
            </a:lvl4pPr>
            <a:lvl5pPr marL="1828737" indent="0">
              <a:buNone/>
              <a:defRPr sz="1500" b="1"/>
            </a:lvl5pPr>
            <a:lvl6pPr marL="2285921" indent="0">
              <a:buNone/>
              <a:defRPr sz="1500" b="1"/>
            </a:lvl6pPr>
            <a:lvl7pPr marL="2743105" indent="0">
              <a:buNone/>
              <a:defRPr sz="1500" b="1"/>
            </a:lvl7pPr>
            <a:lvl8pPr marL="3200289" indent="0">
              <a:buNone/>
              <a:defRPr sz="1500" b="1"/>
            </a:lvl8pPr>
            <a:lvl9pPr marL="3657474" indent="0">
              <a:buNone/>
              <a:defRPr sz="1500" b="1"/>
            </a:lvl9pPr>
          </a:lstStyle>
          <a:p>
            <a:pPr lvl="0"/>
            <a:r>
              <a:rPr lang="en-US" smtClean="0"/>
              <a:t>Click to edit Master text styles</a:t>
            </a:r>
          </a:p>
        </p:txBody>
      </p:sp>
      <p:sp>
        <p:nvSpPr>
          <p:cNvPr id="4" name="Content Placeholder 3"/>
          <p:cNvSpPr>
            <a:spLocks noGrp="1"/>
          </p:cNvSpPr>
          <p:nvPr>
            <p:ph sz="half" idx="2"/>
          </p:nvPr>
        </p:nvSpPr>
        <p:spPr>
          <a:xfrm>
            <a:off x="457201" y="2174875"/>
            <a:ext cx="4040187" cy="3951287"/>
          </a:xfrm>
        </p:spPr>
        <p:txBody>
          <a:bodyPr/>
          <a:lstStyle>
            <a:lvl1pPr>
              <a:defRPr sz="2400"/>
            </a:lvl1pPr>
            <a:lvl2pPr>
              <a:defRPr sz="2000"/>
            </a:lvl2pPr>
            <a:lvl3pPr>
              <a:defRPr sz="1900"/>
            </a:lvl3pPr>
            <a:lvl4pPr>
              <a:defRPr sz="1500"/>
            </a:lvl4pPr>
            <a:lvl5pPr>
              <a:defRPr sz="1500"/>
            </a:lvl5pPr>
            <a:lvl6pPr>
              <a:defRPr sz="1500"/>
            </a:lvl6pPr>
            <a:lvl7pPr>
              <a:defRPr sz="1500"/>
            </a:lvl7pPr>
            <a:lvl8pPr>
              <a:defRPr sz="1500"/>
            </a:lvl8pPr>
            <a:lvl9pPr>
              <a:defRPr sz="1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7" y="1535115"/>
            <a:ext cx="4041775" cy="639763"/>
          </a:xfrm>
        </p:spPr>
        <p:txBody>
          <a:bodyPr anchor="b"/>
          <a:lstStyle>
            <a:lvl1pPr marL="0" indent="0">
              <a:buNone/>
              <a:defRPr sz="2400" b="1"/>
            </a:lvl1pPr>
            <a:lvl2pPr marL="457184" indent="0">
              <a:buNone/>
              <a:defRPr sz="2000" b="1"/>
            </a:lvl2pPr>
            <a:lvl3pPr marL="914368" indent="0">
              <a:buNone/>
              <a:defRPr sz="1900" b="1"/>
            </a:lvl3pPr>
            <a:lvl4pPr marL="1371553" indent="0">
              <a:buNone/>
              <a:defRPr sz="1500" b="1"/>
            </a:lvl4pPr>
            <a:lvl5pPr marL="1828737" indent="0">
              <a:buNone/>
              <a:defRPr sz="1500" b="1"/>
            </a:lvl5pPr>
            <a:lvl6pPr marL="2285921" indent="0">
              <a:buNone/>
              <a:defRPr sz="1500" b="1"/>
            </a:lvl6pPr>
            <a:lvl7pPr marL="2743105" indent="0">
              <a:buNone/>
              <a:defRPr sz="1500" b="1"/>
            </a:lvl7pPr>
            <a:lvl8pPr marL="3200289" indent="0">
              <a:buNone/>
              <a:defRPr sz="1500" b="1"/>
            </a:lvl8pPr>
            <a:lvl9pPr marL="3657474" indent="0">
              <a:buNone/>
              <a:defRPr sz="1500" b="1"/>
            </a:lvl9pPr>
          </a:lstStyle>
          <a:p>
            <a:pPr lvl="0"/>
            <a:r>
              <a:rPr lang="en-US" smtClean="0"/>
              <a:t>Click to edit Master text styles</a:t>
            </a:r>
          </a:p>
        </p:txBody>
      </p:sp>
      <p:sp>
        <p:nvSpPr>
          <p:cNvPr id="6" name="Content Placeholder 5"/>
          <p:cNvSpPr>
            <a:spLocks noGrp="1"/>
          </p:cNvSpPr>
          <p:nvPr>
            <p:ph sz="quarter" idx="4"/>
          </p:nvPr>
        </p:nvSpPr>
        <p:spPr>
          <a:xfrm>
            <a:off x="4645027" y="2174875"/>
            <a:ext cx="4041775" cy="3951287"/>
          </a:xfrm>
        </p:spPr>
        <p:txBody>
          <a:bodyPr/>
          <a:lstStyle>
            <a:lvl1pPr>
              <a:defRPr sz="2400"/>
            </a:lvl1pPr>
            <a:lvl2pPr>
              <a:defRPr sz="2000"/>
            </a:lvl2pPr>
            <a:lvl3pPr>
              <a:defRPr sz="1900"/>
            </a:lvl3pPr>
            <a:lvl4pPr>
              <a:defRPr sz="1500"/>
            </a:lvl4pPr>
            <a:lvl5pPr>
              <a:defRPr sz="1500"/>
            </a:lvl5pPr>
            <a:lvl6pPr>
              <a:defRPr sz="1500"/>
            </a:lvl6pPr>
            <a:lvl7pPr>
              <a:defRPr sz="1500"/>
            </a:lvl7pPr>
            <a:lvl8pPr>
              <a:defRPr sz="1500"/>
            </a:lvl8pPr>
            <a:lvl9pPr>
              <a:defRPr sz="1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26B4F078-D18D-854E-A673-5B09044C8AF0}" type="datetimeFigureOut">
              <a:rPr lang="en-US" smtClean="0"/>
              <a:t>6/25/16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A183C4D-C7B1-884F-941E-B6AC816D6FF4}" type="slidenum">
              <a:rPr lang="en-US" smtClean="0"/>
              <a:t>‹#›</a:t>
            </a:fld>
            <a:endParaRPr lang="en-US"/>
          </a:p>
        </p:txBody>
      </p:sp>
    </p:spTree>
    <p:extLst>
      <p:ext uri="{BB962C8B-B14F-4D97-AF65-F5344CB8AC3E}">
        <p14:creationId xmlns:p14="http://schemas.microsoft.com/office/powerpoint/2010/main" val="386748664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26B4F078-D18D-854E-A673-5B09044C8AF0}" type="datetimeFigureOut">
              <a:rPr lang="en-US" smtClean="0"/>
              <a:t>6/25/16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A183C4D-C7B1-884F-941E-B6AC816D6FF4}" type="slidenum">
              <a:rPr lang="en-US" smtClean="0"/>
              <a:t>‹#›</a:t>
            </a:fld>
            <a:endParaRPr lang="en-US"/>
          </a:p>
        </p:txBody>
      </p:sp>
    </p:spTree>
    <p:extLst>
      <p:ext uri="{BB962C8B-B14F-4D97-AF65-F5344CB8AC3E}">
        <p14:creationId xmlns:p14="http://schemas.microsoft.com/office/powerpoint/2010/main" val="313751135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6B4F078-D18D-854E-A673-5B09044C8AF0}" type="datetimeFigureOut">
              <a:rPr lang="en-US" smtClean="0"/>
              <a:t>6/25/16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A183C4D-C7B1-884F-941E-B6AC816D6FF4}" type="slidenum">
              <a:rPr lang="en-US" smtClean="0"/>
              <a:t>‹#›</a:t>
            </a:fld>
            <a:endParaRPr lang="en-US"/>
          </a:p>
        </p:txBody>
      </p:sp>
    </p:spTree>
    <p:extLst>
      <p:ext uri="{BB962C8B-B14F-4D97-AF65-F5344CB8AC3E}">
        <p14:creationId xmlns:p14="http://schemas.microsoft.com/office/powerpoint/2010/main" val="249236354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1"/>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1" cy="5853114"/>
          </a:xfrm>
        </p:spPr>
        <p:txBody>
          <a:bodyPr/>
          <a:lstStyle>
            <a:lvl1pPr>
              <a:defRPr sz="3200"/>
            </a:lvl1pPr>
            <a:lvl2pPr>
              <a:defRPr sz="27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2" y="1435101"/>
            <a:ext cx="3008313" cy="4691064"/>
          </a:xfrm>
        </p:spPr>
        <p:txBody>
          <a:bodyPr/>
          <a:lstStyle>
            <a:lvl1pPr marL="0" indent="0">
              <a:buNone/>
              <a:defRPr sz="1400"/>
            </a:lvl1pPr>
            <a:lvl2pPr marL="457184" indent="0">
              <a:buNone/>
              <a:defRPr sz="1200"/>
            </a:lvl2pPr>
            <a:lvl3pPr marL="914368" indent="0">
              <a:buNone/>
              <a:defRPr sz="1000"/>
            </a:lvl3pPr>
            <a:lvl4pPr marL="1371553" indent="0">
              <a:buNone/>
              <a:defRPr sz="900"/>
            </a:lvl4pPr>
            <a:lvl5pPr marL="1828737" indent="0">
              <a:buNone/>
              <a:defRPr sz="900"/>
            </a:lvl5pPr>
            <a:lvl6pPr marL="2285921" indent="0">
              <a:buNone/>
              <a:defRPr sz="900"/>
            </a:lvl6pPr>
            <a:lvl7pPr marL="2743105" indent="0">
              <a:buNone/>
              <a:defRPr sz="900"/>
            </a:lvl7pPr>
            <a:lvl8pPr marL="3200289" indent="0">
              <a:buNone/>
              <a:defRPr sz="900"/>
            </a:lvl8pPr>
            <a:lvl9pPr marL="3657474"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6B4F078-D18D-854E-A673-5B09044C8AF0}" type="datetimeFigureOut">
              <a:rPr lang="en-US" smtClean="0"/>
              <a:t>6/25/16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A183C4D-C7B1-884F-941E-B6AC816D6FF4}" type="slidenum">
              <a:rPr lang="en-US" smtClean="0"/>
              <a:t>‹#›</a:t>
            </a:fld>
            <a:endParaRPr lang="en-US"/>
          </a:p>
        </p:txBody>
      </p:sp>
    </p:spTree>
    <p:extLst>
      <p:ext uri="{BB962C8B-B14F-4D97-AF65-F5344CB8AC3E}">
        <p14:creationId xmlns:p14="http://schemas.microsoft.com/office/powerpoint/2010/main" val="21260377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7"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7" y="612775"/>
            <a:ext cx="5486400" cy="4114800"/>
          </a:xfrm>
        </p:spPr>
        <p:txBody>
          <a:bodyPr/>
          <a:lstStyle>
            <a:lvl1pPr marL="0" indent="0">
              <a:buNone/>
              <a:defRPr sz="3200"/>
            </a:lvl1pPr>
            <a:lvl2pPr marL="457184" indent="0">
              <a:buNone/>
              <a:defRPr sz="2700"/>
            </a:lvl2pPr>
            <a:lvl3pPr marL="914368" indent="0">
              <a:buNone/>
              <a:defRPr sz="2400"/>
            </a:lvl3pPr>
            <a:lvl4pPr marL="1371553" indent="0">
              <a:buNone/>
              <a:defRPr sz="2000"/>
            </a:lvl4pPr>
            <a:lvl5pPr marL="1828737" indent="0">
              <a:buNone/>
              <a:defRPr sz="2000"/>
            </a:lvl5pPr>
            <a:lvl6pPr marL="2285921" indent="0">
              <a:buNone/>
              <a:defRPr sz="2000"/>
            </a:lvl6pPr>
            <a:lvl7pPr marL="2743105" indent="0">
              <a:buNone/>
              <a:defRPr sz="2000"/>
            </a:lvl7pPr>
            <a:lvl8pPr marL="3200289" indent="0">
              <a:buNone/>
              <a:defRPr sz="2000"/>
            </a:lvl8pPr>
            <a:lvl9pPr marL="3657474" indent="0">
              <a:buNone/>
              <a:defRPr sz="2000"/>
            </a:lvl9pPr>
          </a:lstStyle>
          <a:p>
            <a:endParaRPr lang="en-US"/>
          </a:p>
        </p:txBody>
      </p:sp>
      <p:sp>
        <p:nvSpPr>
          <p:cNvPr id="4" name="Text Placeholder 3"/>
          <p:cNvSpPr>
            <a:spLocks noGrp="1"/>
          </p:cNvSpPr>
          <p:nvPr>
            <p:ph type="body" sz="half" idx="2"/>
          </p:nvPr>
        </p:nvSpPr>
        <p:spPr>
          <a:xfrm>
            <a:off x="1792287" y="5367338"/>
            <a:ext cx="5486400" cy="804862"/>
          </a:xfrm>
        </p:spPr>
        <p:txBody>
          <a:bodyPr/>
          <a:lstStyle>
            <a:lvl1pPr marL="0" indent="0">
              <a:buNone/>
              <a:defRPr sz="1400"/>
            </a:lvl1pPr>
            <a:lvl2pPr marL="457184" indent="0">
              <a:buNone/>
              <a:defRPr sz="1200"/>
            </a:lvl2pPr>
            <a:lvl3pPr marL="914368" indent="0">
              <a:buNone/>
              <a:defRPr sz="1000"/>
            </a:lvl3pPr>
            <a:lvl4pPr marL="1371553" indent="0">
              <a:buNone/>
              <a:defRPr sz="900"/>
            </a:lvl4pPr>
            <a:lvl5pPr marL="1828737" indent="0">
              <a:buNone/>
              <a:defRPr sz="900"/>
            </a:lvl5pPr>
            <a:lvl6pPr marL="2285921" indent="0">
              <a:buNone/>
              <a:defRPr sz="900"/>
            </a:lvl6pPr>
            <a:lvl7pPr marL="2743105" indent="0">
              <a:buNone/>
              <a:defRPr sz="900"/>
            </a:lvl7pPr>
            <a:lvl8pPr marL="3200289" indent="0">
              <a:buNone/>
              <a:defRPr sz="900"/>
            </a:lvl8pPr>
            <a:lvl9pPr marL="3657474"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6B4F078-D18D-854E-A673-5B09044C8AF0}" type="datetimeFigureOut">
              <a:rPr lang="en-US" smtClean="0"/>
              <a:t>6/25/16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A183C4D-C7B1-884F-941E-B6AC816D6FF4}" type="slidenum">
              <a:rPr lang="en-US" smtClean="0"/>
              <a:t>‹#›</a:t>
            </a:fld>
            <a:endParaRPr lang="en-US"/>
          </a:p>
        </p:txBody>
      </p:sp>
    </p:spTree>
    <p:extLst>
      <p:ext uri="{BB962C8B-B14F-4D97-AF65-F5344CB8AC3E}">
        <p14:creationId xmlns:p14="http://schemas.microsoft.com/office/powerpoint/2010/main" val="100946418"/>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3" Type="http://schemas.openxmlformats.org/officeDocument/2006/relationships/image" Target="../media/image1.png"/><Relationship Id="rId14" Type="http://schemas.openxmlformats.org/officeDocument/2006/relationships/image" Target="../media/image2.png"/><Relationship Id="rId15" Type="http://schemas.openxmlformats.org/officeDocument/2006/relationships/image" Target="../media/image3.pn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7"/>
            <a:ext cx="8229600" cy="1143000"/>
          </a:xfrm>
          <a:prstGeom prst="rect">
            <a:avLst/>
          </a:prstGeom>
        </p:spPr>
        <p:txBody>
          <a:bodyPr vert="horz" lIns="91436" tIns="45718" rIns="91436" bIns="45718"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2"/>
            <a:ext cx="8229600" cy="4525963"/>
          </a:xfrm>
          <a:prstGeom prst="rect">
            <a:avLst/>
          </a:prstGeom>
        </p:spPr>
        <p:txBody>
          <a:bodyPr vert="horz" lIns="91436" tIns="45718" rIns="91436" bIns="45718"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1"/>
            <a:ext cx="2133600" cy="365125"/>
          </a:xfrm>
          <a:prstGeom prst="rect">
            <a:avLst/>
          </a:prstGeom>
        </p:spPr>
        <p:txBody>
          <a:bodyPr vert="horz" lIns="91436" tIns="45718" rIns="91436" bIns="45718" rtlCol="0" anchor="ctr"/>
          <a:lstStyle>
            <a:lvl1pPr algn="l">
              <a:defRPr sz="1200">
                <a:solidFill>
                  <a:schemeClr val="tx1">
                    <a:tint val="75000"/>
                  </a:schemeClr>
                </a:solidFill>
              </a:defRPr>
            </a:lvl1pPr>
          </a:lstStyle>
          <a:p>
            <a:fld id="{26B4F078-D18D-854E-A673-5B09044C8AF0}" type="datetimeFigureOut">
              <a:rPr lang="en-US" smtClean="0"/>
              <a:t>6/25/16</a:t>
            </a:fld>
            <a:endParaRPr lang="en-US"/>
          </a:p>
        </p:txBody>
      </p:sp>
      <p:sp>
        <p:nvSpPr>
          <p:cNvPr id="5" name="Footer Placeholder 4"/>
          <p:cNvSpPr>
            <a:spLocks noGrp="1"/>
          </p:cNvSpPr>
          <p:nvPr>
            <p:ph type="ftr" sz="quarter" idx="3"/>
          </p:nvPr>
        </p:nvSpPr>
        <p:spPr>
          <a:xfrm>
            <a:off x="3124200" y="6356351"/>
            <a:ext cx="2895600" cy="365125"/>
          </a:xfrm>
          <a:prstGeom prst="rect">
            <a:avLst/>
          </a:prstGeom>
        </p:spPr>
        <p:txBody>
          <a:bodyPr vert="horz" lIns="91436" tIns="45718" rIns="91436" bIns="45718"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1"/>
            <a:ext cx="2133600" cy="365125"/>
          </a:xfrm>
          <a:prstGeom prst="rect">
            <a:avLst/>
          </a:prstGeom>
        </p:spPr>
        <p:txBody>
          <a:bodyPr vert="horz" lIns="91436" tIns="45718" rIns="91436" bIns="45718" rtlCol="0" anchor="ctr"/>
          <a:lstStyle>
            <a:lvl1pPr algn="r">
              <a:defRPr sz="1200">
                <a:solidFill>
                  <a:schemeClr val="tx1">
                    <a:tint val="75000"/>
                  </a:schemeClr>
                </a:solidFill>
              </a:defRPr>
            </a:lvl1pPr>
          </a:lstStyle>
          <a:p>
            <a:fld id="{4A183C4D-C7B1-884F-941E-B6AC816D6FF4}" type="slidenum">
              <a:rPr lang="en-US" smtClean="0"/>
              <a:t>‹#›</a:t>
            </a:fld>
            <a:endParaRPr lang="en-US"/>
          </a:p>
        </p:txBody>
      </p:sp>
      <p:pic>
        <p:nvPicPr>
          <p:cNvPr id="7" name="Picture 6" descr="VastLogo.png"/>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1" y="46777"/>
            <a:ext cx="2704353" cy="392815"/>
          </a:xfrm>
          <a:prstGeom prst="rect">
            <a:avLst/>
          </a:prstGeom>
        </p:spPr>
      </p:pic>
      <p:pic>
        <p:nvPicPr>
          <p:cNvPr id="8" name="Picture 7"/>
          <p:cNvPicPr>
            <a:picLocks noChangeAspect="1"/>
          </p:cNvPicPr>
          <p:nvPr userDrawn="1"/>
        </p:nvPicPr>
        <p:blipFill>
          <a:blip r:embed="rId14"/>
          <a:stretch>
            <a:fillRect/>
          </a:stretch>
        </p:blipFill>
        <p:spPr>
          <a:xfrm>
            <a:off x="6436582" y="116843"/>
            <a:ext cx="2640578" cy="433221"/>
          </a:xfrm>
          <a:prstGeom prst="rect">
            <a:avLst/>
          </a:prstGeom>
        </p:spPr>
      </p:pic>
      <p:pic>
        <p:nvPicPr>
          <p:cNvPr id="11" name="Picture 10" descr="SRA-logo-website.png"/>
          <p:cNvPicPr>
            <a:picLocks noChangeAspect="1"/>
          </p:cNvPicPr>
          <p:nvPr userDrawn="1"/>
        </p:nvPicPr>
        <p:blipFill rotWithShape="1">
          <a:blip r:embed="rId15">
            <a:extLst>
              <a:ext uri="{28A0092B-C50C-407E-A947-70E740481C1C}">
                <a14:useLocalDpi xmlns:a14="http://schemas.microsoft.com/office/drawing/2010/main" val="0"/>
              </a:ext>
            </a:extLst>
          </a:blip>
          <a:srcRect r="72678" b="6845"/>
          <a:stretch/>
        </p:blipFill>
        <p:spPr>
          <a:xfrm>
            <a:off x="-1" y="423098"/>
            <a:ext cx="1150471" cy="398062"/>
          </a:xfrm>
          <a:prstGeom prst="rect">
            <a:avLst/>
          </a:prstGeom>
        </p:spPr>
      </p:pic>
    </p:spTree>
    <p:extLst>
      <p:ext uri="{BB962C8B-B14F-4D97-AF65-F5344CB8AC3E}">
        <p14:creationId xmlns:p14="http://schemas.microsoft.com/office/powerpoint/2010/main" val="80828569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184" rtl="0" eaLnBrk="1" latinLnBrk="0" hangingPunct="1">
        <a:spcBef>
          <a:spcPct val="0"/>
        </a:spcBef>
        <a:buNone/>
        <a:defRPr sz="4400" kern="1200">
          <a:solidFill>
            <a:schemeClr val="tx1"/>
          </a:solidFill>
          <a:latin typeface="+mj-lt"/>
          <a:ea typeface="+mj-ea"/>
          <a:cs typeface="+mj-cs"/>
        </a:defRPr>
      </a:lvl1pPr>
    </p:titleStyle>
    <p:bodyStyle>
      <a:lvl1pPr marL="342889" indent="-342889" algn="l" defTabSz="457184" rtl="0" eaLnBrk="1" latinLnBrk="0" hangingPunct="1">
        <a:spcBef>
          <a:spcPct val="20000"/>
        </a:spcBef>
        <a:buFont typeface="Arial"/>
        <a:buChar char="•"/>
        <a:defRPr sz="3200" kern="1200">
          <a:solidFill>
            <a:schemeClr val="tx1"/>
          </a:solidFill>
          <a:latin typeface="+mn-lt"/>
          <a:ea typeface="+mn-ea"/>
          <a:cs typeface="+mn-cs"/>
        </a:defRPr>
      </a:lvl1pPr>
      <a:lvl2pPr marL="742925" indent="-285741" algn="l" defTabSz="457184" rtl="0" eaLnBrk="1" latinLnBrk="0" hangingPunct="1">
        <a:spcBef>
          <a:spcPct val="20000"/>
        </a:spcBef>
        <a:buFont typeface="Arial"/>
        <a:buChar char="–"/>
        <a:defRPr sz="2700" kern="1200">
          <a:solidFill>
            <a:schemeClr val="tx1"/>
          </a:solidFill>
          <a:latin typeface="+mn-lt"/>
          <a:ea typeface="+mn-ea"/>
          <a:cs typeface="+mn-cs"/>
        </a:defRPr>
      </a:lvl2pPr>
      <a:lvl3pPr marL="1142961" indent="-228592" algn="l" defTabSz="457184" rtl="0" eaLnBrk="1" latinLnBrk="0" hangingPunct="1">
        <a:spcBef>
          <a:spcPct val="20000"/>
        </a:spcBef>
        <a:buFont typeface="Arial"/>
        <a:buChar char="•"/>
        <a:defRPr sz="2400" kern="1200">
          <a:solidFill>
            <a:schemeClr val="tx1"/>
          </a:solidFill>
          <a:latin typeface="+mn-lt"/>
          <a:ea typeface="+mn-ea"/>
          <a:cs typeface="+mn-cs"/>
        </a:defRPr>
      </a:lvl3pPr>
      <a:lvl4pPr marL="1600145" indent="-228592" algn="l" defTabSz="457184" rtl="0" eaLnBrk="1" latinLnBrk="0" hangingPunct="1">
        <a:spcBef>
          <a:spcPct val="20000"/>
        </a:spcBef>
        <a:buFont typeface="Arial"/>
        <a:buChar char="–"/>
        <a:defRPr sz="2000" kern="1200">
          <a:solidFill>
            <a:schemeClr val="tx1"/>
          </a:solidFill>
          <a:latin typeface="+mn-lt"/>
          <a:ea typeface="+mn-ea"/>
          <a:cs typeface="+mn-cs"/>
        </a:defRPr>
      </a:lvl4pPr>
      <a:lvl5pPr marL="2057329" indent="-228592" algn="l" defTabSz="457184" rtl="0" eaLnBrk="1" latinLnBrk="0" hangingPunct="1">
        <a:spcBef>
          <a:spcPct val="20000"/>
        </a:spcBef>
        <a:buFont typeface="Arial"/>
        <a:buChar char="»"/>
        <a:defRPr sz="2000" kern="1200">
          <a:solidFill>
            <a:schemeClr val="tx1"/>
          </a:solidFill>
          <a:latin typeface="+mn-lt"/>
          <a:ea typeface="+mn-ea"/>
          <a:cs typeface="+mn-cs"/>
        </a:defRPr>
      </a:lvl5pPr>
      <a:lvl6pPr marL="2514513" indent="-228592" algn="l" defTabSz="457184" rtl="0" eaLnBrk="1" latinLnBrk="0" hangingPunct="1">
        <a:spcBef>
          <a:spcPct val="20000"/>
        </a:spcBef>
        <a:buFont typeface="Arial"/>
        <a:buChar char="•"/>
        <a:defRPr sz="2000" kern="1200">
          <a:solidFill>
            <a:schemeClr val="tx1"/>
          </a:solidFill>
          <a:latin typeface="+mn-lt"/>
          <a:ea typeface="+mn-ea"/>
          <a:cs typeface="+mn-cs"/>
        </a:defRPr>
      </a:lvl6pPr>
      <a:lvl7pPr marL="2971697" indent="-228592" algn="l" defTabSz="457184" rtl="0" eaLnBrk="1" latinLnBrk="0" hangingPunct="1">
        <a:spcBef>
          <a:spcPct val="20000"/>
        </a:spcBef>
        <a:buFont typeface="Arial"/>
        <a:buChar char="•"/>
        <a:defRPr sz="2000" kern="1200">
          <a:solidFill>
            <a:schemeClr val="tx1"/>
          </a:solidFill>
          <a:latin typeface="+mn-lt"/>
          <a:ea typeface="+mn-ea"/>
          <a:cs typeface="+mn-cs"/>
        </a:defRPr>
      </a:lvl7pPr>
      <a:lvl8pPr marL="3428882" indent="-228592" algn="l" defTabSz="457184" rtl="0" eaLnBrk="1" latinLnBrk="0" hangingPunct="1">
        <a:spcBef>
          <a:spcPct val="20000"/>
        </a:spcBef>
        <a:buFont typeface="Arial"/>
        <a:buChar char="•"/>
        <a:defRPr sz="2000" kern="1200">
          <a:solidFill>
            <a:schemeClr val="tx1"/>
          </a:solidFill>
          <a:latin typeface="+mn-lt"/>
          <a:ea typeface="+mn-ea"/>
          <a:cs typeface="+mn-cs"/>
        </a:defRPr>
      </a:lvl8pPr>
      <a:lvl9pPr marL="3886066" indent="-228592" algn="l" defTabSz="457184"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184" rtl="0" eaLnBrk="1" latinLnBrk="0" hangingPunct="1">
        <a:defRPr sz="1900" kern="1200">
          <a:solidFill>
            <a:schemeClr val="tx1"/>
          </a:solidFill>
          <a:latin typeface="+mn-lt"/>
          <a:ea typeface="+mn-ea"/>
          <a:cs typeface="+mn-cs"/>
        </a:defRPr>
      </a:lvl1pPr>
      <a:lvl2pPr marL="457184" algn="l" defTabSz="457184" rtl="0" eaLnBrk="1" latinLnBrk="0" hangingPunct="1">
        <a:defRPr sz="1900" kern="1200">
          <a:solidFill>
            <a:schemeClr val="tx1"/>
          </a:solidFill>
          <a:latin typeface="+mn-lt"/>
          <a:ea typeface="+mn-ea"/>
          <a:cs typeface="+mn-cs"/>
        </a:defRPr>
      </a:lvl2pPr>
      <a:lvl3pPr marL="914368" algn="l" defTabSz="457184" rtl="0" eaLnBrk="1" latinLnBrk="0" hangingPunct="1">
        <a:defRPr sz="1900" kern="1200">
          <a:solidFill>
            <a:schemeClr val="tx1"/>
          </a:solidFill>
          <a:latin typeface="+mn-lt"/>
          <a:ea typeface="+mn-ea"/>
          <a:cs typeface="+mn-cs"/>
        </a:defRPr>
      </a:lvl3pPr>
      <a:lvl4pPr marL="1371553" algn="l" defTabSz="457184" rtl="0" eaLnBrk="1" latinLnBrk="0" hangingPunct="1">
        <a:defRPr sz="1900" kern="1200">
          <a:solidFill>
            <a:schemeClr val="tx1"/>
          </a:solidFill>
          <a:latin typeface="+mn-lt"/>
          <a:ea typeface="+mn-ea"/>
          <a:cs typeface="+mn-cs"/>
        </a:defRPr>
      </a:lvl4pPr>
      <a:lvl5pPr marL="1828737" algn="l" defTabSz="457184" rtl="0" eaLnBrk="1" latinLnBrk="0" hangingPunct="1">
        <a:defRPr sz="1900" kern="1200">
          <a:solidFill>
            <a:schemeClr val="tx1"/>
          </a:solidFill>
          <a:latin typeface="+mn-lt"/>
          <a:ea typeface="+mn-ea"/>
          <a:cs typeface="+mn-cs"/>
        </a:defRPr>
      </a:lvl5pPr>
      <a:lvl6pPr marL="2285921" algn="l" defTabSz="457184" rtl="0" eaLnBrk="1" latinLnBrk="0" hangingPunct="1">
        <a:defRPr sz="1900" kern="1200">
          <a:solidFill>
            <a:schemeClr val="tx1"/>
          </a:solidFill>
          <a:latin typeface="+mn-lt"/>
          <a:ea typeface="+mn-ea"/>
          <a:cs typeface="+mn-cs"/>
        </a:defRPr>
      </a:lvl6pPr>
      <a:lvl7pPr marL="2743105" algn="l" defTabSz="457184" rtl="0" eaLnBrk="1" latinLnBrk="0" hangingPunct="1">
        <a:defRPr sz="1900" kern="1200">
          <a:solidFill>
            <a:schemeClr val="tx1"/>
          </a:solidFill>
          <a:latin typeface="+mn-lt"/>
          <a:ea typeface="+mn-ea"/>
          <a:cs typeface="+mn-cs"/>
        </a:defRPr>
      </a:lvl7pPr>
      <a:lvl8pPr marL="3200289" algn="l" defTabSz="457184" rtl="0" eaLnBrk="1" latinLnBrk="0" hangingPunct="1">
        <a:defRPr sz="1900" kern="1200">
          <a:solidFill>
            <a:schemeClr val="tx1"/>
          </a:solidFill>
          <a:latin typeface="+mn-lt"/>
          <a:ea typeface="+mn-ea"/>
          <a:cs typeface="+mn-cs"/>
        </a:defRPr>
      </a:lvl8pPr>
      <a:lvl9pPr marL="3657474" algn="l" defTabSz="457184" rtl="0" eaLnBrk="1" latinLnBrk="0" hangingPunct="1">
        <a:defRPr sz="19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4" Type="http://schemas.openxmlformats.org/officeDocument/2006/relationships/notesSlide" Target="../notesSlides/notesSlide1.xml"/><Relationship Id="rId5" Type="http://schemas.openxmlformats.org/officeDocument/2006/relationships/image" Target="../media/image4.png"/><Relationship Id="rId6" Type="http://schemas.openxmlformats.org/officeDocument/2006/relationships/image" Target="../media/image5.png"/><Relationship Id="rId7" Type="http://schemas.openxmlformats.org/officeDocument/2006/relationships/image" Target="../media/image6.png"/><Relationship Id="rId1" Type="http://schemas.microsoft.com/office/2007/relationships/media" Target="../media/media1.wav"/><Relationship Id="rId2" Type="http://schemas.openxmlformats.org/officeDocument/2006/relationships/audio" Target="../media/media1.wav"/></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20.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image" Target="../media/image20.png"/></Relationships>
</file>

<file path=ppt/slides/_rels/slide12.xml.rels><?xml version="1.0" encoding="UTF-8" standalone="yes"?>
<Relationships xmlns="http://schemas.openxmlformats.org/package/2006/relationships"><Relationship Id="rId3" Type="http://schemas.openxmlformats.org/officeDocument/2006/relationships/image" Target="../media/image21.png"/><Relationship Id="rId4" Type="http://schemas.openxmlformats.org/officeDocument/2006/relationships/image" Target="../media/image22.png"/><Relationship Id="rId5" Type="http://schemas.openxmlformats.org/officeDocument/2006/relationships/image" Target="../media/image23.png"/><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 Id="rId3" Type="http://schemas.openxmlformats.org/officeDocument/2006/relationships/image" Target="../media/image24.png"/></Relationships>
</file>

<file path=ppt/slides/_rels/slide14.xml.rels><?xml version="1.0" encoding="UTF-8" standalone="yes"?>
<Relationships xmlns="http://schemas.openxmlformats.org/package/2006/relationships"><Relationship Id="rId3" Type="http://schemas.openxmlformats.org/officeDocument/2006/relationships/image" Target="../media/image25.png"/><Relationship Id="rId4" Type="http://schemas.openxmlformats.org/officeDocument/2006/relationships/image" Target="../media/image26.png"/><Relationship Id="rId5" Type="http://schemas.openxmlformats.org/officeDocument/2006/relationships/image" Target="../media/image27.jpg"/><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5.xml"/><Relationship Id="rId3" Type="http://schemas.openxmlformats.org/officeDocument/2006/relationships/image" Target="../media/image28.emf"/></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6.xml"/><Relationship Id="rId3" Type="http://schemas.openxmlformats.org/officeDocument/2006/relationships/image" Target="../media/image29.png"/></Relationships>
</file>

<file path=ppt/slides/_rels/slide17.xml.rels><?xml version="1.0" encoding="UTF-8" standalone="yes"?>
<Relationships xmlns="http://schemas.openxmlformats.org/package/2006/relationships"><Relationship Id="rId3" Type="http://schemas.openxmlformats.org/officeDocument/2006/relationships/image" Target="../media/image30.emf"/><Relationship Id="rId4" Type="http://schemas.openxmlformats.org/officeDocument/2006/relationships/image" Target="../media/image31.emf"/><Relationship Id="rId1" Type="http://schemas.openxmlformats.org/officeDocument/2006/relationships/slideLayout" Target="../slideLayouts/slideLayout6.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3" Type="http://schemas.openxmlformats.org/officeDocument/2006/relationships/image" Target="../media/image32.emf"/><Relationship Id="rId4" Type="http://schemas.openxmlformats.org/officeDocument/2006/relationships/image" Target="../media/image33.emf"/><Relationship Id="rId1" Type="http://schemas.openxmlformats.org/officeDocument/2006/relationships/slideLayout" Target="../slideLayouts/slideLayout7.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3" Type="http://schemas.openxmlformats.org/officeDocument/2006/relationships/image" Target="../media/image34.emf"/><Relationship Id="rId4" Type="http://schemas.openxmlformats.org/officeDocument/2006/relationships/image" Target="../media/image35.emf"/><Relationship Id="rId1" Type="http://schemas.openxmlformats.org/officeDocument/2006/relationships/slideLayout" Target="../slideLayouts/slideLayout7.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4" Type="http://schemas.openxmlformats.org/officeDocument/2006/relationships/image" Target="../media/image8.png"/><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3" Type="http://schemas.openxmlformats.org/officeDocument/2006/relationships/image" Target="../media/image36.png"/><Relationship Id="rId4" Type="http://schemas.openxmlformats.org/officeDocument/2006/relationships/image" Target="../media/image37.png"/><Relationship Id="rId1" Type="http://schemas.openxmlformats.org/officeDocument/2006/relationships/slideLayout" Target="../slideLayouts/slideLayout6.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1.xml"/><Relationship Id="rId3" Type="http://schemas.openxmlformats.org/officeDocument/2006/relationships/image" Target="../media/image38.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3" Type="http://schemas.openxmlformats.org/officeDocument/2006/relationships/image" Target="../media/image39.png"/><Relationship Id="rId4" Type="http://schemas.openxmlformats.org/officeDocument/2006/relationships/image" Target="../media/image40.png"/><Relationship Id="rId5" Type="http://schemas.openxmlformats.org/officeDocument/2006/relationships/image" Target="../media/image41.png"/><Relationship Id="rId1" Type="http://schemas.openxmlformats.org/officeDocument/2006/relationships/slideLayout" Target="../slideLayouts/slideLayout2.xml"/><Relationship Id="rId2"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3" Type="http://schemas.openxmlformats.org/officeDocument/2006/relationships/image" Target="../media/image42.png"/><Relationship Id="rId4" Type="http://schemas.openxmlformats.org/officeDocument/2006/relationships/image" Target="../media/image43.png"/><Relationship Id="rId5" Type="http://schemas.openxmlformats.org/officeDocument/2006/relationships/image" Target="../media/image44.png"/><Relationship Id="rId1" Type="http://schemas.openxmlformats.org/officeDocument/2006/relationships/slideLayout" Target="../slideLayouts/slideLayout2.xml"/><Relationship Id="rId2" Type="http://schemas.openxmlformats.org/officeDocument/2006/relationships/notesSlide" Target="../notesSlides/notesSlide24.xml"/></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4" Type="http://schemas.openxmlformats.org/officeDocument/2006/relationships/image" Target="../media/image9.png"/><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4" Type="http://schemas.openxmlformats.org/officeDocument/2006/relationships/image" Target="../media/image11.png"/><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12.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13.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14.png"/></Relationships>
</file>

<file path=ppt/slides/_rels/slide8.xml.rels><?xml version="1.0" encoding="UTF-8" standalone="yes"?>
<Relationships xmlns="http://schemas.openxmlformats.org/package/2006/relationships"><Relationship Id="rId3" Type="http://schemas.openxmlformats.org/officeDocument/2006/relationships/image" Target="../media/image15.png"/><Relationship Id="rId4" Type="http://schemas.openxmlformats.org/officeDocument/2006/relationships/image" Target="../media/image16.png"/><Relationship Id="rId5" Type="http://schemas.openxmlformats.org/officeDocument/2006/relationships/image" Target="../media/image17.png"/><Relationship Id="rId6" Type="http://schemas.openxmlformats.org/officeDocument/2006/relationships/image" Target="../media/image18.png"/><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9.xml"/><Relationship Id="rId3" Type="http://schemas.openxmlformats.org/officeDocument/2006/relationships/image" Target="../media/image19.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53846" y="790738"/>
            <a:ext cx="8270578" cy="1870696"/>
          </a:xfrm>
        </p:spPr>
        <p:txBody>
          <a:bodyPr>
            <a:noAutofit/>
          </a:bodyPr>
          <a:lstStyle/>
          <a:p>
            <a:r>
              <a:rPr lang="en-US" sz="5000" dirty="0" smtClean="0"/>
              <a:t>What do you do when you know that you don’t know?</a:t>
            </a:r>
            <a:endParaRPr lang="en-US" sz="5000" dirty="0"/>
          </a:p>
        </p:txBody>
      </p:sp>
      <p:sp>
        <p:nvSpPr>
          <p:cNvPr id="3" name="Subtitle 2"/>
          <p:cNvSpPr>
            <a:spLocks noGrp="1"/>
          </p:cNvSpPr>
          <p:nvPr>
            <p:ph type="subTitle" idx="1"/>
          </p:nvPr>
        </p:nvSpPr>
        <p:spPr>
          <a:xfrm>
            <a:off x="-241889" y="5105400"/>
            <a:ext cx="9385891" cy="1752600"/>
          </a:xfrm>
        </p:spPr>
        <p:txBody>
          <a:bodyPr>
            <a:normAutofit/>
          </a:bodyPr>
          <a:lstStyle/>
          <a:p>
            <a:r>
              <a:rPr lang="en-US" dirty="0" smtClean="0">
                <a:solidFill>
                  <a:schemeClr val="tx1"/>
                </a:solidFill>
              </a:rPr>
              <a:t>Abhijit Bendale*, Terrance </a:t>
            </a:r>
            <a:r>
              <a:rPr lang="en-US" dirty="0" err="1" smtClean="0">
                <a:solidFill>
                  <a:schemeClr val="tx1"/>
                </a:solidFill>
              </a:rPr>
              <a:t>Boult</a:t>
            </a:r>
            <a:endParaRPr lang="en-US" dirty="0" smtClean="0">
              <a:solidFill>
                <a:schemeClr val="tx1"/>
              </a:solidFill>
            </a:endParaRPr>
          </a:p>
          <a:p>
            <a:r>
              <a:rPr lang="en-US" sz="2500" dirty="0">
                <a:solidFill>
                  <a:schemeClr val="tx1"/>
                </a:solidFill>
              </a:rPr>
              <a:t>Samsung Research America*</a:t>
            </a:r>
          </a:p>
          <a:p>
            <a:r>
              <a:rPr lang="en-US" sz="2500" dirty="0" smtClean="0">
                <a:solidFill>
                  <a:schemeClr val="tx1"/>
                </a:solidFill>
              </a:rPr>
              <a:t>University of Colorado of Colorado Springs</a:t>
            </a:r>
          </a:p>
        </p:txBody>
      </p:sp>
      <p:pic>
        <p:nvPicPr>
          <p:cNvPr id="6" name="Picture 5" descr="Abhi.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406563" y="3307848"/>
            <a:ext cx="1383071" cy="1546498"/>
          </a:xfrm>
          <a:prstGeom prst="rect">
            <a:avLst/>
          </a:prstGeom>
        </p:spPr>
      </p:pic>
      <p:pic>
        <p:nvPicPr>
          <p:cNvPr id="9" name="Picture 8"/>
          <p:cNvPicPr>
            <a:picLocks noChangeAspect="1"/>
          </p:cNvPicPr>
          <p:nvPr/>
        </p:nvPicPr>
        <p:blipFill>
          <a:blip r:embed="rId6"/>
          <a:stretch>
            <a:fillRect/>
          </a:stretch>
        </p:blipFill>
        <p:spPr>
          <a:xfrm>
            <a:off x="4752255" y="3287690"/>
            <a:ext cx="1554480" cy="1554480"/>
          </a:xfrm>
          <a:prstGeom prst="rect">
            <a:avLst/>
          </a:prstGeom>
        </p:spPr>
      </p:pic>
      <p:pic>
        <p:nvPicPr>
          <p:cNvPr id="4" name="Sound 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7">
            <a:alphaModFix amt="0"/>
          </a:blip>
          <a:stretch>
            <a:fillRect/>
          </a:stretch>
        </p:blipFill>
        <p:spPr>
          <a:xfrm>
            <a:off x="8178800" y="5892800"/>
            <a:ext cx="812800" cy="812800"/>
          </a:xfrm>
          <a:prstGeom prst="rect">
            <a:avLst/>
          </a:prstGeom>
        </p:spPr>
      </p:pic>
    </p:spTree>
    <p:extLst>
      <p:ext uri="{BB962C8B-B14F-4D97-AF65-F5344CB8AC3E}">
        <p14:creationId xmlns:p14="http://schemas.microsoft.com/office/powerpoint/2010/main" val="1870887546"/>
      </p:ext>
    </p:extLst>
  </p:cSld>
  <p:clrMapOvr>
    <a:masterClrMapping/>
  </p:clrMapOvr>
  <mc:AlternateContent xmlns:mc="http://schemas.openxmlformats.org/markup-compatibility/2006" xmlns:p14="http://schemas.microsoft.com/office/powerpoint/2010/main">
    <mc:Choice Requires="p14">
      <p:transition spd="slow" p14:dur="2000" advTm="14056"/>
    </mc:Choice>
    <mc:Fallback xmlns="">
      <p:transition xmlns:p14="http://schemas.microsoft.com/office/powerpoint/2010/main" spd="slow" advTm="14056"/>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4"/>
                </p:tgtEl>
              </p:cMediaNode>
            </p:audio>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64283"/>
            <a:ext cx="8229600" cy="1143000"/>
          </a:xfrm>
        </p:spPr>
        <p:txBody>
          <a:bodyPr>
            <a:normAutofit/>
          </a:bodyPr>
          <a:lstStyle/>
          <a:p>
            <a:r>
              <a:rPr lang="en-US" sz="3000" dirty="0" smtClean="0"/>
              <a:t>Missing Data in Context of Linear SVMs and Imputation</a:t>
            </a:r>
            <a:endParaRPr lang="en-US" sz="3000" dirty="0"/>
          </a:p>
        </p:txBody>
      </p:sp>
      <p:pic>
        <p:nvPicPr>
          <p:cNvPr id="4" name="Picture 3"/>
          <p:cNvPicPr>
            <a:picLocks noChangeAspect="1"/>
          </p:cNvPicPr>
          <p:nvPr/>
        </p:nvPicPr>
        <p:blipFill>
          <a:blip r:embed="rId3"/>
          <a:stretch>
            <a:fillRect/>
          </a:stretch>
        </p:blipFill>
        <p:spPr>
          <a:xfrm>
            <a:off x="2001707" y="1414608"/>
            <a:ext cx="5328678" cy="5741650"/>
          </a:xfrm>
          <a:prstGeom prst="rect">
            <a:avLst/>
          </a:prstGeom>
        </p:spPr>
      </p:pic>
      <p:cxnSp>
        <p:nvCxnSpPr>
          <p:cNvPr id="5" name="Straight Arrow Connector 4"/>
          <p:cNvCxnSpPr/>
          <p:nvPr/>
        </p:nvCxnSpPr>
        <p:spPr>
          <a:xfrm>
            <a:off x="4445168" y="3561877"/>
            <a:ext cx="13805" cy="2443616"/>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6" name="Oval 5"/>
          <p:cNvSpPr/>
          <p:nvPr/>
        </p:nvSpPr>
        <p:spPr>
          <a:xfrm>
            <a:off x="4348533" y="6019299"/>
            <a:ext cx="234683" cy="248503"/>
          </a:xfrm>
          <a:prstGeom prst="ellipse">
            <a:avLst/>
          </a:prstGeom>
          <a:solidFill>
            <a:schemeClr val="tx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8" name="TextBox 7"/>
          <p:cNvSpPr txBox="1"/>
          <p:nvPr/>
        </p:nvSpPr>
        <p:spPr>
          <a:xfrm>
            <a:off x="8062043" y="5784604"/>
            <a:ext cx="884377" cy="369332"/>
          </a:xfrm>
          <a:prstGeom prst="rect">
            <a:avLst/>
          </a:prstGeom>
          <a:noFill/>
        </p:spPr>
        <p:txBody>
          <a:bodyPr wrap="none" rtlCol="0">
            <a:spAutoFit/>
          </a:bodyPr>
          <a:lstStyle/>
          <a:p>
            <a:r>
              <a:rPr lang="en-US" dirty="0" smtClean="0"/>
              <a:t>X</a:t>
            </a:r>
            <a:r>
              <a:rPr lang="en-US" baseline="-25000" dirty="0" smtClean="0"/>
              <a:t>2</a:t>
            </a:r>
            <a:r>
              <a:rPr lang="en-US" dirty="0" smtClean="0"/>
              <a:t>  = 0</a:t>
            </a:r>
            <a:endParaRPr lang="en-US" dirty="0"/>
          </a:p>
        </p:txBody>
      </p:sp>
      <p:cxnSp>
        <p:nvCxnSpPr>
          <p:cNvPr id="10" name="Straight Arrow Connector 9"/>
          <p:cNvCxnSpPr/>
          <p:nvPr/>
        </p:nvCxnSpPr>
        <p:spPr>
          <a:xfrm flipH="1">
            <a:off x="2664340" y="4445447"/>
            <a:ext cx="3009461" cy="27612"/>
          </a:xfrm>
          <a:prstGeom prst="straightConnector1">
            <a:avLst/>
          </a:prstGeom>
          <a:ln>
            <a:solidFill>
              <a:srgbClr val="FF0000"/>
            </a:solidFill>
            <a:tailEnd type="arrow"/>
          </a:ln>
        </p:spPr>
        <p:style>
          <a:lnRef idx="2">
            <a:schemeClr val="accent1"/>
          </a:lnRef>
          <a:fillRef idx="0">
            <a:schemeClr val="accent1"/>
          </a:fillRef>
          <a:effectRef idx="1">
            <a:schemeClr val="accent1"/>
          </a:effectRef>
          <a:fontRef idx="minor">
            <a:schemeClr val="tx1"/>
          </a:fontRef>
        </p:style>
      </p:cxnSp>
      <p:sp>
        <p:nvSpPr>
          <p:cNvPr id="11" name="Oval 10"/>
          <p:cNvSpPr/>
          <p:nvPr/>
        </p:nvSpPr>
        <p:spPr>
          <a:xfrm>
            <a:off x="2388242" y="4362611"/>
            <a:ext cx="276098" cy="220892"/>
          </a:xfrm>
          <a:prstGeom prst="ellipse">
            <a:avLst/>
          </a:prstGeom>
          <a:noFill/>
          <a:ln w="38100" cmpd="sng">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2" name="TextBox 11"/>
          <p:cNvSpPr txBox="1"/>
          <p:nvPr/>
        </p:nvSpPr>
        <p:spPr>
          <a:xfrm>
            <a:off x="1298204" y="3714280"/>
            <a:ext cx="884377" cy="369332"/>
          </a:xfrm>
          <a:prstGeom prst="rect">
            <a:avLst/>
          </a:prstGeom>
          <a:noFill/>
        </p:spPr>
        <p:txBody>
          <a:bodyPr wrap="none" rtlCol="0">
            <a:spAutoFit/>
          </a:bodyPr>
          <a:lstStyle/>
          <a:p>
            <a:r>
              <a:rPr lang="en-US" dirty="0" smtClean="0"/>
              <a:t>X</a:t>
            </a:r>
            <a:r>
              <a:rPr lang="en-US" baseline="-25000" dirty="0"/>
              <a:t>1</a:t>
            </a:r>
            <a:r>
              <a:rPr lang="en-US" dirty="0" smtClean="0"/>
              <a:t>  = 0</a:t>
            </a:r>
            <a:endParaRPr lang="en-US" dirty="0"/>
          </a:p>
        </p:txBody>
      </p:sp>
      <p:sp>
        <p:nvSpPr>
          <p:cNvPr id="13" name="TextBox 12"/>
          <p:cNvSpPr txBox="1"/>
          <p:nvPr/>
        </p:nvSpPr>
        <p:spPr>
          <a:xfrm>
            <a:off x="276097" y="5094317"/>
            <a:ext cx="2000893" cy="923330"/>
          </a:xfrm>
          <a:prstGeom prst="rect">
            <a:avLst/>
          </a:prstGeom>
          <a:noFill/>
        </p:spPr>
        <p:txBody>
          <a:bodyPr wrap="none" rtlCol="0">
            <a:spAutoFit/>
          </a:bodyPr>
          <a:lstStyle/>
          <a:p>
            <a:r>
              <a:rPr lang="en-US" dirty="0" smtClean="0"/>
              <a:t>Misclassification</a:t>
            </a:r>
          </a:p>
          <a:p>
            <a:r>
              <a:rPr lang="en-US" dirty="0"/>
              <a:t>c</a:t>
            </a:r>
            <a:r>
              <a:rPr lang="en-US" dirty="0" smtClean="0"/>
              <a:t>aused due to zero</a:t>
            </a:r>
          </a:p>
          <a:p>
            <a:r>
              <a:rPr lang="en-US" dirty="0" smtClean="0"/>
              <a:t>imputation</a:t>
            </a:r>
            <a:endParaRPr lang="en-US" dirty="0"/>
          </a:p>
        </p:txBody>
      </p:sp>
      <p:sp>
        <p:nvSpPr>
          <p:cNvPr id="3" name="Slide Number Placeholder 2"/>
          <p:cNvSpPr>
            <a:spLocks noGrp="1"/>
          </p:cNvSpPr>
          <p:nvPr>
            <p:ph type="sldNum" sz="quarter" idx="12"/>
          </p:nvPr>
        </p:nvSpPr>
        <p:spPr/>
        <p:txBody>
          <a:bodyPr/>
          <a:lstStyle/>
          <a:p>
            <a:pPr eaLnBrk="1" latinLnBrk="0" hangingPunct="1"/>
            <a:fld id="{D2E57653-3E58-4892-A7ED-712530ACC680}" type="slidenum">
              <a:rPr kumimoji="0" lang="en-US" smtClean="0"/>
              <a:pPr eaLnBrk="1" latinLnBrk="0" hangingPunct="1"/>
              <a:t>10</a:t>
            </a:fld>
            <a:endParaRPr kumimoji="0" lang="en-US" dirty="0"/>
          </a:p>
        </p:txBody>
      </p:sp>
    </p:spTree>
    <p:extLst>
      <p:ext uri="{BB962C8B-B14F-4D97-AF65-F5344CB8AC3E}">
        <p14:creationId xmlns:p14="http://schemas.microsoft.com/office/powerpoint/2010/main" val="1234189321"/>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ppt_x"/>
                                          </p:val>
                                        </p:tav>
                                        <p:tav tm="100000">
                                          <p:val>
                                            <p:strVal val="#ppt_x"/>
                                          </p:val>
                                        </p:tav>
                                      </p:tavLst>
                                    </p:anim>
                                    <p:anim calcmode="lin" valueType="num">
                                      <p:cBhvr additive="base">
                                        <p:cTn id="12"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0"/>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3">
                                            <p:txEl>
                                              <p:pRg st="0" end="0"/>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3">
                                            <p:txEl>
                                              <p:pRg st="1" end="1"/>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1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1"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7949"/>
            <a:ext cx="8229600" cy="1143000"/>
          </a:xfrm>
        </p:spPr>
        <p:txBody>
          <a:bodyPr>
            <a:normAutofit/>
          </a:bodyPr>
          <a:lstStyle/>
          <a:p>
            <a:r>
              <a:rPr lang="en-US" sz="3500" dirty="0" smtClean="0"/>
              <a:t>Run Time Bias Estimation</a:t>
            </a:r>
            <a:endParaRPr lang="en-US" sz="3500" dirty="0"/>
          </a:p>
        </p:txBody>
      </p:sp>
      <p:pic>
        <p:nvPicPr>
          <p:cNvPr id="4" name="Picture 3"/>
          <p:cNvPicPr>
            <a:picLocks noChangeAspect="1"/>
          </p:cNvPicPr>
          <p:nvPr/>
        </p:nvPicPr>
        <p:blipFill>
          <a:blip r:embed="rId3"/>
          <a:stretch>
            <a:fillRect/>
          </a:stretch>
        </p:blipFill>
        <p:spPr>
          <a:xfrm>
            <a:off x="2913922" y="1335731"/>
            <a:ext cx="5328678" cy="5741650"/>
          </a:xfrm>
          <a:prstGeom prst="rect">
            <a:avLst/>
          </a:prstGeom>
        </p:spPr>
      </p:pic>
      <p:sp>
        <p:nvSpPr>
          <p:cNvPr id="3" name="Oval 2"/>
          <p:cNvSpPr/>
          <p:nvPr/>
        </p:nvSpPr>
        <p:spPr>
          <a:xfrm>
            <a:off x="5343578" y="5885200"/>
            <a:ext cx="220878" cy="234698"/>
          </a:xfrm>
          <a:prstGeom prst="ellipse">
            <a:avLst/>
          </a:prstGeom>
          <a:solidFill>
            <a:schemeClr val="tx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2" name="Oval 21"/>
          <p:cNvSpPr/>
          <p:nvPr/>
        </p:nvSpPr>
        <p:spPr>
          <a:xfrm>
            <a:off x="3963637" y="5885200"/>
            <a:ext cx="220878" cy="234698"/>
          </a:xfrm>
          <a:prstGeom prst="ellipse">
            <a:avLst/>
          </a:prstGeom>
          <a:solidFill>
            <a:schemeClr val="tx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3" name="Oval 22"/>
          <p:cNvSpPr/>
          <p:nvPr/>
        </p:nvSpPr>
        <p:spPr>
          <a:xfrm>
            <a:off x="4170710" y="5885200"/>
            <a:ext cx="220878" cy="234698"/>
          </a:xfrm>
          <a:prstGeom prst="ellipse">
            <a:avLst/>
          </a:prstGeom>
          <a:solidFill>
            <a:schemeClr val="tx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4" name="Oval 23"/>
          <p:cNvSpPr/>
          <p:nvPr/>
        </p:nvSpPr>
        <p:spPr>
          <a:xfrm>
            <a:off x="4281149" y="5885200"/>
            <a:ext cx="220878" cy="234698"/>
          </a:xfrm>
          <a:prstGeom prst="ellipse">
            <a:avLst/>
          </a:prstGeom>
          <a:solidFill>
            <a:schemeClr val="tx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5" name="Oval 24"/>
          <p:cNvSpPr/>
          <p:nvPr/>
        </p:nvSpPr>
        <p:spPr>
          <a:xfrm>
            <a:off x="4488222" y="5885200"/>
            <a:ext cx="220878" cy="234698"/>
          </a:xfrm>
          <a:prstGeom prst="ellipse">
            <a:avLst/>
          </a:prstGeom>
          <a:solidFill>
            <a:schemeClr val="tx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6" name="Oval 25"/>
          <p:cNvSpPr/>
          <p:nvPr/>
        </p:nvSpPr>
        <p:spPr>
          <a:xfrm>
            <a:off x="4833344" y="5885200"/>
            <a:ext cx="220878" cy="234698"/>
          </a:xfrm>
          <a:prstGeom prst="ellipse">
            <a:avLst/>
          </a:prstGeom>
          <a:solidFill>
            <a:schemeClr val="tx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7" name="Oval 26"/>
          <p:cNvSpPr/>
          <p:nvPr/>
        </p:nvSpPr>
        <p:spPr>
          <a:xfrm>
            <a:off x="4999003" y="5885200"/>
            <a:ext cx="220878" cy="234698"/>
          </a:xfrm>
          <a:prstGeom prst="ellipse">
            <a:avLst/>
          </a:prstGeom>
          <a:solidFill>
            <a:schemeClr val="tx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8" name="Oval 27"/>
          <p:cNvSpPr/>
          <p:nvPr/>
        </p:nvSpPr>
        <p:spPr>
          <a:xfrm>
            <a:off x="5661637" y="5885200"/>
            <a:ext cx="220878" cy="234698"/>
          </a:xfrm>
          <a:prstGeom prst="ellipse">
            <a:avLst/>
          </a:prstGeom>
          <a:noFill/>
          <a:ln w="28575" cmpd="sng">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9" name="Oval 28"/>
          <p:cNvSpPr/>
          <p:nvPr/>
        </p:nvSpPr>
        <p:spPr>
          <a:xfrm>
            <a:off x="6269598" y="5868508"/>
            <a:ext cx="220878" cy="234698"/>
          </a:xfrm>
          <a:prstGeom prst="ellipse">
            <a:avLst/>
          </a:prstGeom>
          <a:noFill/>
          <a:ln w="28575" cmpd="sng">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0" name="Oval 29"/>
          <p:cNvSpPr/>
          <p:nvPr/>
        </p:nvSpPr>
        <p:spPr>
          <a:xfrm>
            <a:off x="6711354" y="5885200"/>
            <a:ext cx="220878" cy="234698"/>
          </a:xfrm>
          <a:prstGeom prst="ellipse">
            <a:avLst/>
          </a:prstGeom>
          <a:noFill/>
          <a:ln w="28575" cmpd="sng">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1" name="Oval 30"/>
          <p:cNvSpPr/>
          <p:nvPr/>
        </p:nvSpPr>
        <p:spPr>
          <a:xfrm>
            <a:off x="7153109" y="5868508"/>
            <a:ext cx="220878" cy="234698"/>
          </a:xfrm>
          <a:prstGeom prst="ellipse">
            <a:avLst/>
          </a:prstGeom>
          <a:noFill/>
          <a:ln w="28575" cmpd="sng">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2" name="Oval 31"/>
          <p:cNvSpPr/>
          <p:nvPr/>
        </p:nvSpPr>
        <p:spPr>
          <a:xfrm>
            <a:off x="7484426" y="5868508"/>
            <a:ext cx="220878" cy="234698"/>
          </a:xfrm>
          <a:prstGeom prst="ellipse">
            <a:avLst/>
          </a:prstGeom>
          <a:noFill/>
          <a:ln w="28575" cmpd="sng">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3" name="Oval 32"/>
          <p:cNvSpPr/>
          <p:nvPr/>
        </p:nvSpPr>
        <p:spPr>
          <a:xfrm>
            <a:off x="8021722" y="5896120"/>
            <a:ext cx="220878" cy="234698"/>
          </a:xfrm>
          <a:prstGeom prst="ellipse">
            <a:avLst/>
          </a:prstGeom>
          <a:noFill/>
          <a:ln w="28575" cmpd="sng">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4" name="Oval 33"/>
          <p:cNvSpPr/>
          <p:nvPr/>
        </p:nvSpPr>
        <p:spPr>
          <a:xfrm>
            <a:off x="7042670" y="5885200"/>
            <a:ext cx="220878" cy="234698"/>
          </a:xfrm>
          <a:prstGeom prst="ellipse">
            <a:avLst/>
          </a:prstGeom>
          <a:noFill/>
          <a:ln w="28575" cmpd="sng">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5" name="TextBox 34"/>
          <p:cNvSpPr txBox="1"/>
          <p:nvPr/>
        </p:nvSpPr>
        <p:spPr>
          <a:xfrm>
            <a:off x="0" y="3006227"/>
            <a:ext cx="3479373" cy="1477328"/>
          </a:xfrm>
          <a:prstGeom prst="rect">
            <a:avLst/>
          </a:prstGeom>
          <a:noFill/>
        </p:spPr>
        <p:txBody>
          <a:bodyPr wrap="square" rtlCol="0">
            <a:spAutoFit/>
          </a:bodyPr>
          <a:lstStyle/>
          <a:p>
            <a:pPr marL="285750" indent="-285750">
              <a:buFont typeface="Arial"/>
              <a:buChar char="•"/>
            </a:pPr>
            <a:r>
              <a:rPr lang="en-US" dirty="0" smtClean="0"/>
              <a:t>Project Operational Data </a:t>
            </a:r>
          </a:p>
          <a:p>
            <a:pPr marL="285750" indent="-285750">
              <a:buFont typeface="Arial"/>
              <a:buChar char="•"/>
            </a:pPr>
            <a:r>
              <a:rPr lang="en-US" dirty="0" smtClean="0"/>
              <a:t>Optimize for Bias</a:t>
            </a:r>
          </a:p>
          <a:p>
            <a:pPr marL="285750" indent="-285750">
              <a:buFont typeface="Arial"/>
              <a:buChar char="•"/>
            </a:pPr>
            <a:r>
              <a:rPr lang="en-US" dirty="0" smtClean="0"/>
              <a:t>Obtain optimal hyper plane in operational domain</a:t>
            </a:r>
          </a:p>
          <a:p>
            <a:pPr marL="285750" indent="-285750">
              <a:buFont typeface="Arial"/>
              <a:buChar char="•"/>
            </a:pPr>
            <a:r>
              <a:rPr lang="en-US" dirty="0" smtClean="0"/>
              <a:t>Classify in the projected domain</a:t>
            </a:r>
            <a:endParaRPr lang="en-US" dirty="0"/>
          </a:p>
        </p:txBody>
      </p:sp>
      <p:sp>
        <p:nvSpPr>
          <p:cNvPr id="37" name="TextBox 36"/>
          <p:cNvSpPr txBox="1"/>
          <p:nvPr/>
        </p:nvSpPr>
        <p:spPr>
          <a:xfrm>
            <a:off x="5922001" y="1115670"/>
            <a:ext cx="2993089" cy="646331"/>
          </a:xfrm>
          <a:prstGeom prst="rect">
            <a:avLst/>
          </a:prstGeom>
          <a:noFill/>
        </p:spPr>
        <p:txBody>
          <a:bodyPr wrap="none" rtlCol="0">
            <a:spAutoFit/>
          </a:bodyPr>
          <a:lstStyle/>
          <a:p>
            <a:r>
              <a:rPr lang="en-US" dirty="0" smtClean="0"/>
              <a:t>New hyper plane obtained</a:t>
            </a:r>
          </a:p>
          <a:p>
            <a:r>
              <a:rPr lang="en-US" dirty="0" smtClean="0"/>
              <a:t>After optimizing the bias term</a:t>
            </a:r>
            <a:endParaRPr lang="en-US" dirty="0"/>
          </a:p>
        </p:txBody>
      </p:sp>
      <p:cxnSp>
        <p:nvCxnSpPr>
          <p:cNvPr id="39" name="Straight Arrow Connector 38"/>
          <p:cNvCxnSpPr/>
          <p:nvPr/>
        </p:nvCxnSpPr>
        <p:spPr>
          <a:xfrm flipH="1">
            <a:off x="5882515" y="1762001"/>
            <a:ext cx="387083" cy="153757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5" name="Slide Number Placeholder 4"/>
          <p:cNvSpPr>
            <a:spLocks noGrp="1"/>
          </p:cNvSpPr>
          <p:nvPr>
            <p:ph type="sldNum" sz="quarter" idx="12"/>
          </p:nvPr>
        </p:nvSpPr>
        <p:spPr/>
        <p:txBody>
          <a:bodyPr/>
          <a:lstStyle/>
          <a:p>
            <a:pPr eaLnBrk="1" latinLnBrk="0" hangingPunct="1"/>
            <a:fld id="{D2E57653-3E58-4892-A7ED-712530ACC680}" type="slidenum">
              <a:rPr kumimoji="0" lang="en-US" smtClean="0"/>
              <a:pPr eaLnBrk="1" latinLnBrk="0" hangingPunct="1"/>
              <a:t>11</a:t>
            </a:fld>
            <a:endParaRPr kumimoji="0" lang="en-US" dirty="0"/>
          </a:p>
        </p:txBody>
      </p:sp>
      <p:cxnSp>
        <p:nvCxnSpPr>
          <p:cNvPr id="7" name="Straight Connector 6"/>
          <p:cNvCxnSpPr/>
          <p:nvPr/>
        </p:nvCxnSpPr>
        <p:spPr>
          <a:xfrm>
            <a:off x="3963637" y="2823882"/>
            <a:ext cx="0" cy="3897594"/>
          </a:xfrm>
          <a:prstGeom prst="line">
            <a:avLst/>
          </a:prstGeom>
          <a:ln w="38100" cmpd="sng"/>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038990639"/>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2"/>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3"/>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4"/>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5"/>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6"/>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27"/>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8"/>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29"/>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0"/>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31"/>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32"/>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33"/>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34"/>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7"/>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0" presetClass="path" presetSubtype="0" accel="50000" decel="50000" fill="hold" nodeType="clickEffect">
                                  <p:stCondLst>
                                    <p:cond delay="0"/>
                                  </p:stCondLst>
                                  <p:childTnLst>
                                    <p:animMotion origin="layout" path="M -0.00209 0.03403 L 0.19566 0.03403 " pathEditMode="relative" ptsTypes="AA">
                                      <p:cBhvr>
                                        <p:cTn id="40" dur="2000" fill="hold"/>
                                        <p:tgtEl>
                                          <p:spTgt spid="7"/>
                                        </p:tgtEl>
                                        <p:attrNameLst>
                                          <p:attrName>ppt_x</p:attrName>
                                          <p:attrName>ppt_y</p:attrName>
                                        </p:attrNameLst>
                                      </p:cBhvr>
                                    </p:animMotion>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grpId="0" nodeType="clickEffect">
                                  <p:stCondLst>
                                    <p:cond delay="0"/>
                                  </p:stCondLst>
                                  <p:childTnLst>
                                    <p:set>
                                      <p:cBhvr>
                                        <p:cTn id="44" dur="1" fill="hold">
                                          <p:stCondLst>
                                            <p:cond delay="0"/>
                                          </p:stCondLst>
                                        </p:cTn>
                                        <p:tgtEl>
                                          <p:spTgt spid="37"/>
                                        </p:tgtEl>
                                        <p:attrNameLst>
                                          <p:attrName>style.visibility</p:attrName>
                                        </p:attrNameLst>
                                      </p:cBhvr>
                                      <p:to>
                                        <p:strVal val="visible"/>
                                      </p:to>
                                    </p:set>
                                  </p:childTnLst>
                                </p:cTn>
                              </p:par>
                              <p:par>
                                <p:cTn id="45" presetID="1" presetClass="entr" presetSubtype="0" fill="hold" nodeType="withEffect">
                                  <p:stCondLst>
                                    <p:cond delay="0"/>
                                  </p:stCondLst>
                                  <p:childTnLst>
                                    <p:set>
                                      <p:cBhvr>
                                        <p:cTn id="46" dur="1" fill="hold">
                                          <p:stCondLst>
                                            <p:cond delay="0"/>
                                          </p:stCondLst>
                                        </p:cTn>
                                        <p:tgtEl>
                                          <p:spTgt spid="3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animBg="1"/>
      <p:bldP spid="32" grpId="0" animBg="1"/>
      <p:bldP spid="33" grpId="0" animBg="1"/>
      <p:bldP spid="34" grpId="0" animBg="1"/>
      <p:bldP spid="37"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Run Time Bias Estimation</a:t>
            </a:r>
            <a:endParaRPr lang="en-US" dirty="0"/>
          </a:p>
        </p:txBody>
      </p:sp>
      <p:pic>
        <p:nvPicPr>
          <p:cNvPr id="4" name="Picture 3" descr="Screen Shot 2016-06-25 at 4.26.24 P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70641" y="1835149"/>
            <a:ext cx="6887882" cy="1078006"/>
          </a:xfrm>
          <a:prstGeom prst="rect">
            <a:avLst/>
          </a:prstGeom>
          <a:ln>
            <a:solidFill>
              <a:schemeClr val="tx1"/>
            </a:solidFill>
          </a:ln>
        </p:spPr>
      </p:pic>
      <p:pic>
        <p:nvPicPr>
          <p:cNvPr id="5" name="Picture 4" descr="Screen Shot 2016-06-25 at 4.26.30 PM.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70641" y="3712510"/>
            <a:ext cx="6887882" cy="948997"/>
          </a:xfrm>
          <a:prstGeom prst="rect">
            <a:avLst/>
          </a:prstGeom>
          <a:ln>
            <a:solidFill>
              <a:schemeClr val="tx1"/>
            </a:solidFill>
          </a:ln>
        </p:spPr>
      </p:pic>
      <p:pic>
        <p:nvPicPr>
          <p:cNvPr id="6" name="Picture 5" descr="Screen Shot 2016-06-25 at 4.26.42 PM.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170641" y="5543177"/>
            <a:ext cx="6887882" cy="944498"/>
          </a:xfrm>
          <a:prstGeom prst="rect">
            <a:avLst/>
          </a:prstGeom>
          <a:ln>
            <a:solidFill>
              <a:schemeClr val="tx1"/>
            </a:solidFill>
          </a:ln>
        </p:spPr>
      </p:pic>
      <p:sp>
        <p:nvSpPr>
          <p:cNvPr id="7" name="TextBox 6"/>
          <p:cNvSpPr txBox="1"/>
          <p:nvPr/>
        </p:nvSpPr>
        <p:spPr>
          <a:xfrm>
            <a:off x="1170641" y="1333514"/>
            <a:ext cx="3339376" cy="430887"/>
          </a:xfrm>
          <a:prstGeom prst="rect">
            <a:avLst/>
          </a:prstGeom>
          <a:noFill/>
        </p:spPr>
        <p:txBody>
          <a:bodyPr wrap="none" rtlCol="0">
            <a:spAutoFit/>
          </a:bodyPr>
          <a:lstStyle/>
          <a:p>
            <a:r>
              <a:rPr lang="en-US" sz="2200" dirty="0" smtClean="0"/>
              <a:t>Refactored </a:t>
            </a:r>
            <a:r>
              <a:rPr lang="en-US" sz="2200" dirty="0" smtClean="0"/>
              <a:t>Projection Error</a:t>
            </a:r>
            <a:endParaRPr lang="en-US" sz="2200" dirty="0"/>
          </a:p>
        </p:txBody>
      </p:sp>
      <p:sp>
        <p:nvSpPr>
          <p:cNvPr id="8" name="TextBox 7"/>
          <p:cNvSpPr txBox="1"/>
          <p:nvPr/>
        </p:nvSpPr>
        <p:spPr>
          <a:xfrm>
            <a:off x="1170641" y="3297876"/>
            <a:ext cx="1685077" cy="430887"/>
          </a:xfrm>
          <a:prstGeom prst="rect">
            <a:avLst/>
          </a:prstGeom>
          <a:noFill/>
        </p:spPr>
        <p:txBody>
          <a:bodyPr wrap="none" rtlCol="0">
            <a:spAutoFit/>
          </a:bodyPr>
          <a:lstStyle/>
          <a:p>
            <a:r>
              <a:rPr lang="en-US" sz="2200" dirty="0" smtClean="0"/>
              <a:t>Refactor Risk</a:t>
            </a:r>
            <a:endParaRPr lang="en-US" sz="2200" dirty="0"/>
          </a:p>
        </p:txBody>
      </p:sp>
      <p:sp>
        <p:nvSpPr>
          <p:cNvPr id="9" name="TextBox 8"/>
          <p:cNvSpPr txBox="1"/>
          <p:nvPr/>
        </p:nvSpPr>
        <p:spPr>
          <a:xfrm>
            <a:off x="1170641" y="5098692"/>
            <a:ext cx="4455066" cy="430887"/>
          </a:xfrm>
          <a:prstGeom prst="rect">
            <a:avLst/>
          </a:prstGeom>
          <a:noFill/>
        </p:spPr>
        <p:txBody>
          <a:bodyPr wrap="none" rtlCol="0">
            <a:spAutoFit/>
          </a:bodyPr>
          <a:lstStyle/>
          <a:p>
            <a:r>
              <a:rPr lang="en-US" sz="2200" dirty="0" smtClean="0"/>
              <a:t>Optimal Bias : Minimize Refactor Risk</a:t>
            </a:r>
            <a:endParaRPr lang="en-US" sz="2200" dirty="0"/>
          </a:p>
        </p:txBody>
      </p:sp>
    </p:spTree>
    <p:extLst>
      <p:ext uri="{BB962C8B-B14F-4D97-AF65-F5344CB8AC3E}">
        <p14:creationId xmlns:p14="http://schemas.microsoft.com/office/powerpoint/2010/main" val="3075967404"/>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5"/>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9"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Bias </a:t>
            </a:r>
            <a:r>
              <a:rPr lang="en-US" dirty="0" err="1" smtClean="0"/>
              <a:t>vs</a:t>
            </a:r>
            <a:r>
              <a:rPr lang="en-US" dirty="0" smtClean="0"/>
              <a:t> Refactor Risk</a:t>
            </a:r>
            <a:endParaRPr lang="en-US" dirty="0"/>
          </a:p>
        </p:txBody>
      </p:sp>
      <p:pic>
        <p:nvPicPr>
          <p:cNvPr id="6" name="Picture 5" descr="Attributes_on_LFW_risk.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99621" y="1120058"/>
            <a:ext cx="6739092" cy="5054319"/>
          </a:xfrm>
          <a:prstGeom prst="rect">
            <a:avLst/>
          </a:prstGeom>
        </p:spPr>
      </p:pic>
    </p:spTree>
    <p:extLst>
      <p:ext uri="{BB962C8B-B14F-4D97-AF65-F5344CB8AC3E}">
        <p14:creationId xmlns:p14="http://schemas.microsoft.com/office/powerpoint/2010/main" val="2908354290"/>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250"/>
            <a:ext cx="8229600" cy="813831"/>
          </a:xfrm>
        </p:spPr>
        <p:txBody>
          <a:bodyPr/>
          <a:lstStyle/>
          <a:p>
            <a:r>
              <a:rPr lang="en-US" dirty="0" smtClean="0"/>
              <a:t>Experimental Setup</a:t>
            </a:r>
            <a:endParaRPr lang="en-US" dirty="0"/>
          </a:p>
        </p:txBody>
      </p:sp>
      <p:sp>
        <p:nvSpPr>
          <p:cNvPr id="4" name="Slide Number Placeholder 3"/>
          <p:cNvSpPr>
            <a:spLocks noGrp="1"/>
          </p:cNvSpPr>
          <p:nvPr>
            <p:ph type="sldNum" sz="quarter" idx="12"/>
          </p:nvPr>
        </p:nvSpPr>
        <p:spPr/>
        <p:txBody>
          <a:bodyPr/>
          <a:lstStyle/>
          <a:p>
            <a:pPr eaLnBrk="1" latinLnBrk="0" hangingPunct="1"/>
            <a:fld id="{D2E57653-3E58-4892-A7ED-712530ACC680}" type="slidenum">
              <a:rPr kumimoji="0" lang="en-US" smtClean="0"/>
              <a:pPr eaLnBrk="1" latinLnBrk="0" hangingPunct="1"/>
              <a:t>14</a:t>
            </a:fld>
            <a:endParaRPr kumimoji="0" lang="en-US" dirty="0"/>
          </a:p>
        </p:txBody>
      </p:sp>
      <p:pic>
        <p:nvPicPr>
          <p:cNvPr id="6" name="Picture 5" descr="Screen shot 2014-01-12 at 8.24.19 P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5664" y="3166287"/>
            <a:ext cx="1155700" cy="901700"/>
          </a:xfrm>
          <a:prstGeom prst="rect">
            <a:avLst/>
          </a:prstGeom>
        </p:spPr>
      </p:pic>
      <p:pic>
        <p:nvPicPr>
          <p:cNvPr id="7" name="Picture 6" descr="Screen shot 2014-01-22 at 8.19.24 PM.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25664" y="1573134"/>
            <a:ext cx="1046012" cy="1078700"/>
          </a:xfrm>
          <a:prstGeom prst="rect">
            <a:avLst/>
          </a:prstGeom>
        </p:spPr>
      </p:pic>
      <p:pic>
        <p:nvPicPr>
          <p:cNvPr id="8" name="Picture 7" descr="Andy_Dick_0001.jp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25664" y="4915610"/>
            <a:ext cx="1155700" cy="1155700"/>
          </a:xfrm>
          <a:prstGeom prst="rect">
            <a:avLst/>
          </a:prstGeom>
        </p:spPr>
      </p:pic>
      <p:sp>
        <p:nvSpPr>
          <p:cNvPr id="9" name="TextBox 8"/>
          <p:cNvSpPr txBox="1"/>
          <p:nvPr/>
        </p:nvSpPr>
        <p:spPr>
          <a:xfrm>
            <a:off x="2138190" y="1435817"/>
            <a:ext cx="4698722" cy="1477328"/>
          </a:xfrm>
          <a:prstGeom prst="rect">
            <a:avLst/>
          </a:prstGeom>
          <a:noFill/>
        </p:spPr>
        <p:txBody>
          <a:bodyPr wrap="none" rtlCol="0">
            <a:spAutoFit/>
          </a:bodyPr>
          <a:lstStyle/>
          <a:p>
            <a:r>
              <a:rPr lang="en-US" dirty="0" smtClean="0"/>
              <a:t>USPS Dataset</a:t>
            </a:r>
          </a:p>
          <a:p>
            <a:r>
              <a:rPr lang="en-US" dirty="0" smtClean="0"/>
              <a:t>0-9 Numbers, 9298 images,</a:t>
            </a:r>
          </a:p>
          <a:p>
            <a:r>
              <a:rPr lang="en-US" dirty="0" smtClean="0"/>
              <a:t>7291 for training, 2007 for testing</a:t>
            </a:r>
          </a:p>
          <a:p>
            <a:r>
              <a:rPr lang="en-US" dirty="0" smtClean="0"/>
              <a:t>Each image represented as 256 dimensional vector</a:t>
            </a:r>
          </a:p>
          <a:p>
            <a:r>
              <a:rPr lang="en-US" dirty="0" smtClean="0"/>
              <a:t>Binary Classification : 1-vs-All</a:t>
            </a:r>
            <a:endParaRPr lang="en-US" dirty="0"/>
          </a:p>
        </p:txBody>
      </p:sp>
      <p:sp>
        <p:nvSpPr>
          <p:cNvPr id="10" name="TextBox 9"/>
          <p:cNvSpPr txBox="1"/>
          <p:nvPr/>
        </p:nvSpPr>
        <p:spPr>
          <a:xfrm>
            <a:off x="2138190" y="3053951"/>
            <a:ext cx="3916639" cy="1477328"/>
          </a:xfrm>
          <a:prstGeom prst="rect">
            <a:avLst/>
          </a:prstGeom>
          <a:noFill/>
        </p:spPr>
        <p:txBody>
          <a:bodyPr wrap="square" rtlCol="0">
            <a:spAutoFit/>
          </a:bodyPr>
          <a:lstStyle/>
          <a:p>
            <a:r>
              <a:rPr lang="en-US" dirty="0" smtClean="0"/>
              <a:t>MNIST Dataset</a:t>
            </a:r>
          </a:p>
          <a:p>
            <a:r>
              <a:rPr lang="en-US" dirty="0" smtClean="0"/>
              <a:t>0-9 Numbers, 70000 images,</a:t>
            </a:r>
          </a:p>
          <a:p>
            <a:r>
              <a:rPr lang="en-US" dirty="0" smtClean="0"/>
              <a:t>60000 for training, 10000 for testing</a:t>
            </a:r>
          </a:p>
          <a:p>
            <a:r>
              <a:rPr lang="en-US" dirty="0" smtClean="0"/>
              <a:t>Image size 28x28. Feature size 784</a:t>
            </a:r>
          </a:p>
          <a:p>
            <a:r>
              <a:rPr lang="en-US" dirty="0" smtClean="0"/>
              <a:t>Binary Classification : 1-vs-All</a:t>
            </a:r>
            <a:endParaRPr lang="en-US" dirty="0"/>
          </a:p>
        </p:txBody>
      </p:sp>
      <p:sp>
        <p:nvSpPr>
          <p:cNvPr id="11" name="TextBox 10"/>
          <p:cNvSpPr txBox="1"/>
          <p:nvPr/>
        </p:nvSpPr>
        <p:spPr>
          <a:xfrm>
            <a:off x="2138190" y="4879022"/>
            <a:ext cx="6362733" cy="1477328"/>
          </a:xfrm>
          <a:prstGeom prst="rect">
            <a:avLst/>
          </a:prstGeom>
          <a:noFill/>
        </p:spPr>
        <p:txBody>
          <a:bodyPr wrap="square" rtlCol="0">
            <a:spAutoFit/>
          </a:bodyPr>
          <a:lstStyle/>
          <a:p>
            <a:r>
              <a:rPr lang="en-US" dirty="0" smtClean="0"/>
              <a:t>LFW Dataset</a:t>
            </a:r>
          </a:p>
          <a:p>
            <a:r>
              <a:rPr lang="en-US" dirty="0" smtClean="0"/>
              <a:t>Pair Matching</a:t>
            </a:r>
          </a:p>
          <a:p>
            <a:r>
              <a:rPr lang="en-US" dirty="0" smtClean="0"/>
              <a:t>6000 images. 5400 Training, 600 Testing 10 fold validation</a:t>
            </a:r>
          </a:p>
          <a:p>
            <a:r>
              <a:rPr lang="en-US" dirty="0" smtClean="0"/>
              <a:t>Feature type: Attributes of faces. Feature vector size: 146</a:t>
            </a:r>
          </a:p>
          <a:p>
            <a:r>
              <a:rPr lang="en-US" dirty="0" smtClean="0"/>
              <a:t>Binary Classification : Same pair, different Pair</a:t>
            </a:r>
            <a:endParaRPr lang="en-US" dirty="0"/>
          </a:p>
        </p:txBody>
      </p:sp>
    </p:spTree>
    <p:extLst>
      <p:ext uri="{BB962C8B-B14F-4D97-AF65-F5344CB8AC3E}">
        <p14:creationId xmlns:p14="http://schemas.microsoft.com/office/powerpoint/2010/main" val="2029973822"/>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sv_only_train_usps.pd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7144" y="1320800"/>
            <a:ext cx="8420100" cy="5537200"/>
          </a:xfrm>
          <a:prstGeom prst="rect">
            <a:avLst/>
          </a:prstGeom>
        </p:spPr>
      </p:pic>
    </p:spTree>
    <p:extLst>
      <p:ext uri="{BB962C8B-B14F-4D97-AF65-F5344CB8AC3E}">
        <p14:creationId xmlns:p14="http://schemas.microsoft.com/office/powerpoint/2010/main" val="922212153"/>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smtClean="0"/>
              <a:t>Comparison with Other Methods</a:t>
            </a:r>
            <a:endParaRPr lang="en-US" sz="4000" dirty="0"/>
          </a:p>
        </p:txBody>
      </p:sp>
      <p:pic>
        <p:nvPicPr>
          <p:cNvPr id="3" name="Picture 2" descr="Screen Shot 2016-06-23 at 7.32.46 A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312623"/>
            <a:ext cx="9144000" cy="4305300"/>
          </a:xfrm>
          <a:prstGeom prst="rect">
            <a:avLst/>
          </a:prstGeom>
        </p:spPr>
      </p:pic>
      <p:sp>
        <p:nvSpPr>
          <p:cNvPr id="4" name="TextBox 3"/>
          <p:cNvSpPr txBox="1"/>
          <p:nvPr/>
        </p:nvSpPr>
        <p:spPr>
          <a:xfrm>
            <a:off x="153620" y="5711293"/>
            <a:ext cx="8698575" cy="1200329"/>
          </a:xfrm>
          <a:prstGeom prst="rect">
            <a:avLst/>
          </a:prstGeom>
          <a:noFill/>
        </p:spPr>
        <p:txBody>
          <a:bodyPr wrap="square" rtlCol="0">
            <a:spAutoFit/>
          </a:bodyPr>
          <a:lstStyle/>
          <a:p>
            <a:r>
              <a:rPr lang="en-US" sz="1200" dirty="0" smtClean="0"/>
              <a:t>[</a:t>
            </a:r>
            <a:r>
              <a:rPr lang="en-US" sz="1200" dirty="0"/>
              <a:t>5] G. </a:t>
            </a:r>
            <a:r>
              <a:rPr lang="en-US" sz="1200" dirty="0" err="1"/>
              <a:t>Chechik</a:t>
            </a:r>
            <a:r>
              <a:rPr lang="en-US" sz="1200" dirty="0"/>
              <a:t>, G. </a:t>
            </a:r>
            <a:r>
              <a:rPr lang="en-US" sz="1200" dirty="0" err="1"/>
              <a:t>Heitz</a:t>
            </a:r>
            <a:r>
              <a:rPr lang="en-US" sz="1200" dirty="0"/>
              <a:t>, G. </a:t>
            </a:r>
            <a:r>
              <a:rPr lang="en-US" sz="1200" dirty="0" err="1"/>
              <a:t>Elidan</a:t>
            </a:r>
            <a:r>
              <a:rPr lang="en-US" sz="1200" dirty="0"/>
              <a:t>, P. </a:t>
            </a:r>
            <a:r>
              <a:rPr lang="en-US" sz="1200" dirty="0" err="1"/>
              <a:t>Abbeel</a:t>
            </a:r>
            <a:r>
              <a:rPr lang="en-US" sz="1200" dirty="0"/>
              <a:t>, and D. </a:t>
            </a:r>
            <a:r>
              <a:rPr lang="en-US" sz="1200" dirty="0" err="1"/>
              <a:t>Koller</a:t>
            </a:r>
            <a:r>
              <a:rPr lang="en-US" sz="1200" dirty="0"/>
              <a:t>. “Max-margin classification of data with absent features”. J. of Machine Learning Research, pages 1–21, 2008.</a:t>
            </a:r>
          </a:p>
          <a:p>
            <a:r>
              <a:rPr lang="en-US" sz="1200" dirty="0"/>
              <a:t>[11] Z. </a:t>
            </a:r>
            <a:r>
              <a:rPr lang="en-US" sz="1200" dirty="0" err="1"/>
              <a:t>Ghahramani</a:t>
            </a:r>
            <a:r>
              <a:rPr lang="en-US" sz="1200" dirty="0"/>
              <a:t> and M. I. Jordan. “Supervised learning from incomplete data via an EM approach” NIPS </a:t>
            </a:r>
            <a:r>
              <a:rPr lang="en-US" sz="1200" dirty="0" smtClean="0"/>
              <a:t>1994</a:t>
            </a:r>
          </a:p>
          <a:p>
            <a:r>
              <a:rPr lang="en-US" sz="1200" dirty="0" smtClean="0"/>
              <a:t>[29] A</a:t>
            </a:r>
            <a:r>
              <a:rPr lang="en-US" sz="1200" dirty="0"/>
              <a:t>. J. </a:t>
            </a:r>
            <a:r>
              <a:rPr lang="en-US" sz="1200" dirty="0" err="1"/>
              <a:t>Smola</a:t>
            </a:r>
            <a:r>
              <a:rPr lang="en-US" sz="1200" dirty="0"/>
              <a:t>, S. V. N. </a:t>
            </a:r>
            <a:r>
              <a:rPr lang="en-US" sz="1200" dirty="0" err="1"/>
              <a:t>Vishwanathan</a:t>
            </a:r>
            <a:r>
              <a:rPr lang="en-US" sz="1200" dirty="0"/>
              <a:t>, and T. Hofmann. Kernel methods for missing variables. In Proc. </a:t>
            </a:r>
            <a:r>
              <a:rPr lang="en-US" sz="1200" dirty="0" err="1"/>
              <a:t>Wksp</a:t>
            </a:r>
            <a:r>
              <a:rPr lang="en-US" sz="1200" dirty="0"/>
              <a:t> on </a:t>
            </a:r>
            <a:r>
              <a:rPr lang="en-US" sz="1200" dirty="0" err="1"/>
              <a:t>Articial</a:t>
            </a:r>
            <a:r>
              <a:rPr lang="en-US" sz="1200" dirty="0"/>
              <a:t> Intelligence and Statistics, 2005</a:t>
            </a:r>
          </a:p>
          <a:p>
            <a:endParaRPr lang="en-US" sz="1200" dirty="0" smtClean="0"/>
          </a:p>
        </p:txBody>
      </p:sp>
    </p:spTree>
    <p:extLst>
      <p:ext uri="{BB962C8B-B14F-4D97-AF65-F5344CB8AC3E}">
        <p14:creationId xmlns:p14="http://schemas.microsoft.com/office/powerpoint/2010/main" val="3351682804"/>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usps_linear.pd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1371600"/>
            <a:ext cx="4546102" cy="3409576"/>
          </a:xfrm>
          <a:prstGeom prst="rect">
            <a:avLst/>
          </a:prstGeom>
        </p:spPr>
      </p:pic>
      <p:pic>
        <p:nvPicPr>
          <p:cNvPr id="3" name="Picture 2" descr="usps_rbf.pdf"/>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600887" y="1371600"/>
            <a:ext cx="4546101" cy="3409576"/>
          </a:xfrm>
          <a:prstGeom prst="rect">
            <a:avLst/>
          </a:prstGeom>
        </p:spPr>
      </p:pic>
      <p:sp>
        <p:nvSpPr>
          <p:cNvPr id="7" name="Title 4"/>
          <p:cNvSpPr txBox="1">
            <a:spLocks/>
          </p:cNvSpPr>
          <p:nvPr/>
        </p:nvSpPr>
        <p:spPr>
          <a:xfrm>
            <a:off x="2297088" y="274637"/>
            <a:ext cx="4351396" cy="1143000"/>
          </a:xfrm>
          <a:prstGeom prst="rect">
            <a:avLst/>
          </a:prstGeom>
        </p:spPr>
        <p:txBody>
          <a:bodyPr>
            <a:normAutofit fontScale="92500"/>
          </a:bodyPr>
          <a:lstStyle>
            <a:lvl1pPr algn="ctr" defTabSz="457184" rtl="0" eaLnBrk="1" latinLnBrk="0" hangingPunct="1">
              <a:spcBef>
                <a:spcPct val="0"/>
              </a:spcBef>
              <a:buNone/>
              <a:defRPr sz="4400" kern="1200">
                <a:solidFill>
                  <a:schemeClr val="tx1"/>
                </a:solidFill>
                <a:latin typeface="+mj-lt"/>
                <a:ea typeface="+mj-ea"/>
                <a:cs typeface="+mj-cs"/>
              </a:defRPr>
            </a:lvl1pPr>
          </a:lstStyle>
          <a:p>
            <a:r>
              <a:rPr lang="en-US" sz="3500" dirty="0" smtClean="0"/>
              <a:t>USPS Dataset for Handwriting Recognition</a:t>
            </a:r>
            <a:endParaRPr lang="en-US" sz="3500" dirty="0"/>
          </a:p>
        </p:txBody>
      </p:sp>
    </p:spTree>
    <p:extLst>
      <p:ext uri="{BB962C8B-B14F-4D97-AF65-F5344CB8AC3E}">
        <p14:creationId xmlns:p14="http://schemas.microsoft.com/office/powerpoint/2010/main" val="2884713637"/>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mnist_linear.pd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371600"/>
            <a:ext cx="4631765" cy="3473824"/>
          </a:xfrm>
          <a:prstGeom prst="rect">
            <a:avLst/>
          </a:prstGeom>
        </p:spPr>
      </p:pic>
      <p:pic>
        <p:nvPicPr>
          <p:cNvPr id="3" name="Picture 2" descr="mnist_rbf.pdf"/>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12235" y="1371599"/>
            <a:ext cx="4631766" cy="3473825"/>
          </a:xfrm>
          <a:prstGeom prst="rect">
            <a:avLst/>
          </a:prstGeom>
        </p:spPr>
      </p:pic>
      <p:sp>
        <p:nvSpPr>
          <p:cNvPr id="4" name="Title 4"/>
          <p:cNvSpPr txBox="1">
            <a:spLocks/>
          </p:cNvSpPr>
          <p:nvPr/>
        </p:nvSpPr>
        <p:spPr>
          <a:xfrm>
            <a:off x="2297088" y="274637"/>
            <a:ext cx="4351396" cy="1143000"/>
          </a:xfrm>
          <a:prstGeom prst="rect">
            <a:avLst/>
          </a:prstGeom>
        </p:spPr>
        <p:txBody>
          <a:bodyPr>
            <a:normAutofit fontScale="92500"/>
          </a:bodyPr>
          <a:lstStyle>
            <a:lvl1pPr algn="ctr" defTabSz="457184" rtl="0" eaLnBrk="1" latinLnBrk="0" hangingPunct="1">
              <a:spcBef>
                <a:spcPct val="0"/>
              </a:spcBef>
              <a:buNone/>
              <a:defRPr sz="4400" kern="1200">
                <a:solidFill>
                  <a:schemeClr val="tx1"/>
                </a:solidFill>
                <a:latin typeface="+mj-lt"/>
                <a:ea typeface="+mj-ea"/>
                <a:cs typeface="+mj-cs"/>
              </a:defRPr>
            </a:lvl1pPr>
          </a:lstStyle>
          <a:p>
            <a:r>
              <a:rPr lang="en-US" sz="3500" dirty="0" smtClean="0"/>
              <a:t>MNIST Dataset for Handwriting Recognition</a:t>
            </a:r>
            <a:endParaRPr lang="en-US" sz="3500" dirty="0"/>
          </a:p>
        </p:txBody>
      </p:sp>
    </p:spTree>
    <p:extLst>
      <p:ext uri="{BB962C8B-B14F-4D97-AF65-F5344CB8AC3E}">
        <p14:creationId xmlns:p14="http://schemas.microsoft.com/office/powerpoint/2010/main" val="4249818917"/>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tt_linear.pd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87" y="1371600"/>
            <a:ext cx="4685553" cy="3514165"/>
          </a:xfrm>
          <a:prstGeom prst="rect">
            <a:avLst/>
          </a:prstGeom>
        </p:spPr>
      </p:pic>
      <p:pic>
        <p:nvPicPr>
          <p:cNvPr id="3" name="Picture 2" descr="att_rbf.pdf"/>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00281" y="1371600"/>
            <a:ext cx="4685554" cy="3514165"/>
          </a:xfrm>
          <a:prstGeom prst="rect">
            <a:avLst/>
          </a:prstGeom>
        </p:spPr>
      </p:pic>
      <p:sp>
        <p:nvSpPr>
          <p:cNvPr id="4" name="Title 4"/>
          <p:cNvSpPr txBox="1">
            <a:spLocks/>
          </p:cNvSpPr>
          <p:nvPr/>
        </p:nvSpPr>
        <p:spPr>
          <a:xfrm>
            <a:off x="1512718" y="274637"/>
            <a:ext cx="5882788" cy="1143000"/>
          </a:xfrm>
          <a:prstGeom prst="rect">
            <a:avLst/>
          </a:prstGeom>
        </p:spPr>
        <p:txBody>
          <a:bodyPr>
            <a:normAutofit lnSpcReduction="10000"/>
          </a:bodyPr>
          <a:lstStyle>
            <a:lvl1pPr algn="ctr" defTabSz="457184" rtl="0" eaLnBrk="1" latinLnBrk="0" hangingPunct="1">
              <a:spcBef>
                <a:spcPct val="0"/>
              </a:spcBef>
              <a:buNone/>
              <a:defRPr sz="4400" kern="1200">
                <a:solidFill>
                  <a:schemeClr val="tx1"/>
                </a:solidFill>
                <a:latin typeface="+mj-lt"/>
                <a:ea typeface="+mj-ea"/>
                <a:cs typeface="+mj-cs"/>
              </a:defRPr>
            </a:lvl1pPr>
          </a:lstStyle>
          <a:p>
            <a:r>
              <a:rPr lang="en-US" sz="3500" dirty="0" smtClean="0"/>
              <a:t>Facial Attributes on LFW dataset for Face Verification</a:t>
            </a:r>
            <a:endParaRPr lang="en-US" sz="3500" dirty="0"/>
          </a:p>
        </p:txBody>
      </p:sp>
    </p:spTree>
    <p:extLst>
      <p:ext uri="{BB962C8B-B14F-4D97-AF65-F5344CB8AC3E}">
        <p14:creationId xmlns:p14="http://schemas.microsoft.com/office/powerpoint/2010/main" val="3430068604"/>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500" dirty="0" smtClean="0"/>
              <a:t>Facial Attributes</a:t>
            </a:r>
            <a:endParaRPr lang="en-US" sz="3500" dirty="0"/>
          </a:p>
        </p:txBody>
      </p:sp>
      <p:grpSp>
        <p:nvGrpSpPr>
          <p:cNvPr id="10" name="Group 9"/>
          <p:cNvGrpSpPr/>
          <p:nvPr/>
        </p:nvGrpSpPr>
        <p:grpSpPr>
          <a:xfrm>
            <a:off x="760791" y="1417637"/>
            <a:ext cx="8174033" cy="2753635"/>
            <a:chOff x="760791" y="1417637"/>
            <a:chExt cx="8174033" cy="2753635"/>
          </a:xfrm>
        </p:grpSpPr>
        <p:pic>
          <p:nvPicPr>
            <p:cNvPr id="6" name="Picture 5"/>
            <p:cNvPicPr>
              <a:picLocks noChangeAspect="1"/>
            </p:cNvPicPr>
            <p:nvPr/>
          </p:nvPicPr>
          <p:blipFill>
            <a:blip r:embed="rId3"/>
            <a:stretch>
              <a:fillRect/>
            </a:stretch>
          </p:blipFill>
          <p:spPr>
            <a:xfrm>
              <a:off x="1277469" y="1417637"/>
              <a:ext cx="6432177" cy="2476636"/>
            </a:xfrm>
            <a:prstGeom prst="rect">
              <a:avLst/>
            </a:prstGeom>
          </p:spPr>
        </p:pic>
        <p:sp>
          <p:nvSpPr>
            <p:cNvPr id="7" name="TextBox 6"/>
            <p:cNvSpPr txBox="1"/>
            <p:nvPr/>
          </p:nvSpPr>
          <p:spPr>
            <a:xfrm>
              <a:off x="760791" y="3894273"/>
              <a:ext cx="8174033" cy="276999"/>
            </a:xfrm>
            <a:prstGeom prst="rect">
              <a:avLst/>
            </a:prstGeom>
            <a:noFill/>
          </p:spPr>
          <p:txBody>
            <a:bodyPr wrap="none" rtlCol="0">
              <a:spAutoFit/>
            </a:bodyPr>
            <a:lstStyle/>
            <a:p>
              <a:r>
                <a:rPr lang="en-US" sz="1200" dirty="0" smtClean="0"/>
                <a:t>N Kumar,  A Berg, P </a:t>
              </a:r>
              <a:r>
                <a:rPr lang="en-US" sz="1200" dirty="0" err="1" smtClean="0"/>
                <a:t>Belhumeur</a:t>
              </a:r>
              <a:r>
                <a:rPr lang="en-US" sz="1200" dirty="0" smtClean="0"/>
                <a:t>, S </a:t>
              </a:r>
              <a:r>
                <a:rPr lang="en-US" sz="1200" dirty="0" err="1" smtClean="0"/>
                <a:t>Nayar</a:t>
              </a:r>
              <a:r>
                <a:rPr lang="en-US" sz="1200" dirty="0" smtClean="0"/>
                <a:t> “Describable Visual Attributes for Face Verification and Image Search” IEEE TPAMI 2011</a:t>
              </a:r>
            </a:p>
          </p:txBody>
        </p:sp>
      </p:grpSp>
      <p:grpSp>
        <p:nvGrpSpPr>
          <p:cNvPr id="9" name="Group 8"/>
          <p:cNvGrpSpPr/>
          <p:nvPr/>
        </p:nvGrpSpPr>
        <p:grpSpPr>
          <a:xfrm>
            <a:off x="134471" y="4284663"/>
            <a:ext cx="8800353" cy="2406596"/>
            <a:chOff x="134471" y="4105371"/>
            <a:chExt cx="8800353" cy="2406596"/>
          </a:xfrm>
        </p:grpSpPr>
        <p:pic>
          <p:nvPicPr>
            <p:cNvPr id="4" name="Picture 3" descr="Screen Shot 2016-06-25 at 10.27.06 AM.png"/>
            <p:cNvPicPr>
              <a:picLocks noChangeAspect="1"/>
            </p:cNvPicPr>
            <p:nvPr/>
          </p:nvPicPr>
          <p:blipFill rotWithShape="1">
            <a:blip r:embed="rId4">
              <a:extLst>
                <a:ext uri="{28A0092B-C50C-407E-A947-70E740481C1C}">
                  <a14:useLocalDpi xmlns:a14="http://schemas.microsoft.com/office/drawing/2010/main" val="0"/>
                </a:ext>
              </a:extLst>
            </a:blip>
            <a:srcRect b="5276"/>
            <a:stretch/>
          </p:blipFill>
          <p:spPr>
            <a:xfrm>
              <a:off x="134471" y="4105371"/>
              <a:ext cx="8800353" cy="2137658"/>
            </a:xfrm>
            <a:prstGeom prst="rect">
              <a:avLst/>
            </a:prstGeom>
          </p:spPr>
        </p:pic>
        <p:sp>
          <p:nvSpPr>
            <p:cNvPr id="8" name="TextBox 7"/>
            <p:cNvSpPr txBox="1"/>
            <p:nvPr/>
          </p:nvSpPr>
          <p:spPr>
            <a:xfrm>
              <a:off x="401644" y="6234968"/>
              <a:ext cx="8533180" cy="276999"/>
            </a:xfrm>
            <a:prstGeom prst="rect">
              <a:avLst/>
            </a:prstGeom>
            <a:noFill/>
          </p:spPr>
          <p:txBody>
            <a:bodyPr wrap="none" rtlCol="0">
              <a:spAutoFit/>
            </a:bodyPr>
            <a:lstStyle/>
            <a:p>
              <a:r>
                <a:rPr lang="en-US" sz="1200" dirty="0" smtClean="0"/>
                <a:t>B </a:t>
              </a:r>
              <a:r>
                <a:rPr lang="en-US" sz="1200" dirty="0" err="1" smtClean="0"/>
                <a:t>Klare</a:t>
              </a:r>
              <a:r>
                <a:rPr lang="en-US" sz="1200" dirty="0" smtClean="0"/>
                <a:t>, S Klum, J </a:t>
              </a:r>
              <a:r>
                <a:rPr lang="en-US" sz="1200" dirty="0" err="1" smtClean="0"/>
                <a:t>Klontz</a:t>
              </a:r>
              <a:r>
                <a:rPr lang="en-US" sz="1200" dirty="0" smtClean="0"/>
                <a:t>, E </a:t>
              </a:r>
              <a:r>
                <a:rPr lang="en-US" sz="1200" dirty="0" err="1" smtClean="0"/>
                <a:t>Taborsky</a:t>
              </a:r>
              <a:r>
                <a:rPr lang="en-US" sz="1200" dirty="0" smtClean="0"/>
                <a:t>, T </a:t>
              </a:r>
              <a:r>
                <a:rPr lang="en-US" sz="1200" dirty="0" err="1" smtClean="0"/>
                <a:t>Akgul</a:t>
              </a:r>
              <a:r>
                <a:rPr lang="en-US" sz="1200" dirty="0" smtClean="0"/>
                <a:t>, A Jain  “Suspect Identification Based on Descriptive Facial Attributes” IEEE/IAPR IJCB 2014</a:t>
              </a:r>
            </a:p>
          </p:txBody>
        </p:sp>
      </p:grpSp>
    </p:spTree>
    <p:extLst>
      <p:ext uri="{BB962C8B-B14F-4D97-AF65-F5344CB8AC3E}">
        <p14:creationId xmlns:p14="http://schemas.microsoft.com/office/powerpoint/2010/main" val="2473055441"/>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smtClean="0"/>
              <a:t>Risk Estimation for Missing Data</a:t>
            </a:r>
            <a:endParaRPr lang="en-US" sz="4000" dirty="0"/>
          </a:p>
        </p:txBody>
      </p:sp>
      <p:pic>
        <p:nvPicPr>
          <p:cNvPr id="3" name="Picture 2" descr="Screen Shot 2016-06-23 at 8.20.22 AM.png"/>
          <p:cNvPicPr>
            <a:picLocks noChangeAspect="1"/>
          </p:cNvPicPr>
          <p:nvPr/>
        </p:nvPicPr>
        <p:blipFill rotWithShape="1">
          <a:blip r:embed="rId3">
            <a:extLst>
              <a:ext uri="{28A0092B-C50C-407E-A947-70E740481C1C}">
                <a14:useLocalDpi xmlns:a14="http://schemas.microsoft.com/office/drawing/2010/main" val="0"/>
              </a:ext>
            </a:extLst>
          </a:blip>
          <a:srcRect t="4407"/>
          <a:stretch/>
        </p:blipFill>
        <p:spPr>
          <a:xfrm>
            <a:off x="1135529" y="3914361"/>
            <a:ext cx="6798235" cy="2631195"/>
          </a:xfrm>
          <a:prstGeom prst="rect">
            <a:avLst/>
          </a:prstGeom>
        </p:spPr>
      </p:pic>
      <p:pic>
        <p:nvPicPr>
          <p:cNvPr id="4" name="Picture 3" descr="Screen Shot 2016-06-23 at 8.20.38 AM.png"/>
          <p:cNvPicPr>
            <a:picLocks noChangeAspect="1"/>
          </p:cNvPicPr>
          <p:nvPr/>
        </p:nvPicPr>
        <p:blipFill rotWithShape="1">
          <a:blip r:embed="rId4">
            <a:extLst>
              <a:ext uri="{28A0092B-C50C-407E-A947-70E740481C1C}">
                <a14:useLocalDpi xmlns:a14="http://schemas.microsoft.com/office/drawing/2010/main" val="0"/>
              </a:ext>
            </a:extLst>
          </a:blip>
          <a:srcRect t="10385" r="52343" b="10113"/>
          <a:stretch/>
        </p:blipFill>
        <p:spPr>
          <a:xfrm>
            <a:off x="262910" y="1475809"/>
            <a:ext cx="4285129" cy="989485"/>
          </a:xfrm>
          <a:prstGeom prst="rect">
            <a:avLst/>
          </a:prstGeom>
        </p:spPr>
      </p:pic>
      <p:pic>
        <p:nvPicPr>
          <p:cNvPr id="5" name="Picture 4" descr="Screen Shot 2016-06-23 at 8.20.38 AM.png"/>
          <p:cNvPicPr>
            <a:picLocks noChangeAspect="1"/>
          </p:cNvPicPr>
          <p:nvPr/>
        </p:nvPicPr>
        <p:blipFill rotWithShape="1">
          <a:blip r:embed="rId4">
            <a:extLst>
              <a:ext uri="{28A0092B-C50C-407E-A947-70E740481C1C}">
                <a14:useLocalDpi xmlns:a14="http://schemas.microsoft.com/office/drawing/2010/main" val="0"/>
              </a:ext>
            </a:extLst>
          </a:blip>
          <a:srcRect l="49119" t="10384" b="8492"/>
          <a:stretch/>
        </p:blipFill>
        <p:spPr>
          <a:xfrm>
            <a:off x="262910" y="2591167"/>
            <a:ext cx="4574988" cy="1009657"/>
          </a:xfrm>
          <a:prstGeom prst="rect">
            <a:avLst/>
          </a:prstGeom>
        </p:spPr>
      </p:pic>
      <p:sp>
        <p:nvSpPr>
          <p:cNvPr id="6" name="TextBox 5"/>
          <p:cNvSpPr txBox="1"/>
          <p:nvPr/>
        </p:nvSpPr>
        <p:spPr>
          <a:xfrm>
            <a:off x="5139710" y="1907555"/>
            <a:ext cx="3759206" cy="384721"/>
          </a:xfrm>
          <a:prstGeom prst="rect">
            <a:avLst/>
          </a:prstGeom>
          <a:noFill/>
        </p:spPr>
        <p:txBody>
          <a:bodyPr wrap="none" rtlCol="0">
            <a:spAutoFit/>
          </a:bodyPr>
          <a:lstStyle/>
          <a:p>
            <a:r>
              <a:rPr lang="en-US" dirty="0" smtClean="0"/>
              <a:t>Meta-Recognition False Accept Rate</a:t>
            </a:r>
            <a:endParaRPr lang="en-US" dirty="0"/>
          </a:p>
        </p:txBody>
      </p:sp>
      <p:sp>
        <p:nvSpPr>
          <p:cNvPr id="7" name="TextBox 6"/>
          <p:cNvSpPr txBox="1"/>
          <p:nvPr/>
        </p:nvSpPr>
        <p:spPr>
          <a:xfrm>
            <a:off x="5139710" y="2793947"/>
            <a:ext cx="4004290" cy="384721"/>
          </a:xfrm>
          <a:prstGeom prst="rect">
            <a:avLst/>
          </a:prstGeom>
          <a:noFill/>
        </p:spPr>
        <p:txBody>
          <a:bodyPr wrap="none" rtlCol="0">
            <a:spAutoFit/>
          </a:bodyPr>
          <a:lstStyle/>
          <a:p>
            <a:r>
              <a:rPr lang="en-US" dirty="0" smtClean="0"/>
              <a:t>Meta-Recognition Miss Detection Rate</a:t>
            </a:r>
            <a:endParaRPr lang="en-US" dirty="0"/>
          </a:p>
        </p:txBody>
      </p:sp>
    </p:spTree>
    <p:extLst>
      <p:ext uri="{BB962C8B-B14F-4D97-AF65-F5344CB8AC3E}">
        <p14:creationId xmlns:p14="http://schemas.microsoft.com/office/powerpoint/2010/main" val="2123872932"/>
      </p:ext>
    </p:extLst>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83813"/>
            <a:ext cx="8229600" cy="1143000"/>
          </a:xfrm>
        </p:spPr>
        <p:txBody>
          <a:bodyPr>
            <a:noAutofit/>
          </a:bodyPr>
          <a:lstStyle/>
          <a:p>
            <a:r>
              <a:rPr lang="en-US" sz="3500" dirty="0" smtClean="0"/>
              <a:t>Meta-Recognition Analysis for </a:t>
            </a:r>
            <a:br>
              <a:rPr lang="en-US" sz="3500" dirty="0" smtClean="0"/>
            </a:br>
            <a:r>
              <a:rPr lang="en-US" sz="3500" dirty="0" smtClean="0"/>
              <a:t>Missing Data</a:t>
            </a:r>
            <a:endParaRPr lang="en-US" sz="3500" dirty="0"/>
          </a:p>
        </p:txBody>
      </p:sp>
      <p:pic>
        <p:nvPicPr>
          <p:cNvPr id="3" name="Picture 2" descr="att_rbf_zb_fproc.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01060" y="1556871"/>
            <a:ext cx="7028329" cy="5271247"/>
          </a:xfrm>
          <a:prstGeom prst="rect">
            <a:avLst/>
          </a:prstGeom>
        </p:spPr>
      </p:pic>
      <p:sp>
        <p:nvSpPr>
          <p:cNvPr id="4" name="TextBox 3"/>
          <p:cNvSpPr txBox="1"/>
          <p:nvPr/>
        </p:nvSpPr>
        <p:spPr>
          <a:xfrm>
            <a:off x="0" y="4867356"/>
            <a:ext cx="2128802" cy="384721"/>
          </a:xfrm>
          <a:prstGeom prst="rect">
            <a:avLst/>
          </a:prstGeom>
          <a:noFill/>
        </p:spPr>
        <p:txBody>
          <a:bodyPr wrap="none" rtlCol="0">
            <a:spAutoFit/>
          </a:bodyPr>
          <a:lstStyle/>
          <a:p>
            <a:r>
              <a:rPr lang="en-US" dirty="0" smtClean="0"/>
              <a:t>Ideal Risk Estimator</a:t>
            </a:r>
            <a:endParaRPr lang="en-US" dirty="0"/>
          </a:p>
        </p:txBody>
      </p:sp>
      <p:cxnSp>
        <p:nvCxnSpPr>
          <p:cNvPr id="6" name="Straight Arrow Connector 5"/>
          <p:cNvCxnSpPr/>
          <p:nvPr/>
        </p:nvCxnSpPr>
        <p:spPr>
          <a:xfrm>
            <a:off x="832981" y="5252077"/>
            <a:ext cx="903843" cy="835623"/>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876997318"/>
      </p:ext>
    </p:extLst>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Conclusion</a:t>
            </a:r>
            <a:endParaRPr lang="en-US" dirty="0"/>
          </a:p>
        </p:txBody>
      </p:sp>
      <p:sp>
        <p:nvSpPr>
          <p:cNvPr id="6" name="Content Placeholder 5"/>
          <p:cNvSpPr>
            <a:spLocks noGrp="1"/>
          </p:cNvSpPr>
          <p:nvPr>
            <p:ph idx="1"/>
          </p:nvPr>
        </p:nvSpPr>
        <p:spPr/>
        <p:txBody>
          <a:bodyPr/>
          <a:lstStyle/>
          <a:p>
            <a:r>
              <a:rPr lang="en-US" dirty="0" smtClean="0"/>
              <a:t>Operational Adaptation for Biometrics Systems</a:t>
            </a:r>
          </a:p>
          <a:p>
            <a:r>
              <a:rPr lang="en-US" dirty="0" smtClean="0"/>
              <a:t>Algorithm for Run Time Bias Estimation for SVMs as an effective way for handling missing features</a:t>
            </a:r>
          </a:p>
          <a:p>
            <a:r>
              <a:rPr lang="en-US" dirty="0" smtClean="0"/>
              <a:t>Adaptation Risk Estimator for SVMs</a:t>
            </a:r>
          </a:p>
          <a:p>
            <a:r>
              <a:rPr lang="en-US" dirty="0" smtClean="0"/>
              <a:t>Meta-Recognition Analysis for handling missing features</a:t>
            </a:r>
          </a:p>
          <a:p>
            <a:endParaRPr lang="en-US" dirty="0"/>
          </a:p>
        </p:txBody>
      </p:sp>
    </p:spTree>
    <p:extLst>
      <p:ext uri="{BB962C8B-B14F-4D97-AF65-F5344CB8AC3E}">
        <p14:creationId xmlns:p14="http://schemas.microsoft.com/office/powerpoint/2010/main" val="259385846"/>
      </p:ext>
    </p:extLst>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Future Work</a:t>
            </a:r>
            <a:endParaRPr lang="en-US" dirty="0"/>
          </a:p>
        </p:txBody>
      </p:sp>
      <p:pic>
        <p:nvPicPr>
          <p:cNvPr id="4" name="Picture 3"/>
          <p:cNvPicPr>
            <a:picLocks noChangeAspect="1"/>
          </p:cNvPicPr>
          <p:nvPr/>
        </p:nvPicPr>
        <p:blipFill>
          <a:blip r:embed="rId3"/>
          <a:stretch>
            <a:fillRect/>
          </a:stretch>
        </p:blipFill>
        <p:spPr>
          <a:xfrm>
            <a:off x="198321" y="3130923"/>
            <a:ext cx="3507091" cy="1274805"/>
          </a:xfrm>
          <a:prstGeom prst="rect">
            <a:avLst/>
          </a:prstGeom>
          <a:ln>
            <a:solidFill>
              <a:schemeClr val="tx1"/>
            </a:solidFill>
          </a:ln>
        </p:spPr>
      </p:pic>
      <p:pic>
        <p:nvPicPr>
          <p:cNvPr id="5" name="Picture 4"/>
          <p:cNvPicPr>
            <a:picLocks noChangeAspect="1"/>
          </p:cNvPicPr>
          <p:nvPr/>
        </p:nvPicPr>
        <p:blipFill>
          <a:blip r:embed="rId4"/>
          <a:stretch>
            <a:fillRect/>
          </a:stretch>
        </p:blipFill>
        <p:spPr>
          <a:xfrm>
            <a:off x="198321" y="1417637"/>
            <a:ext cx="3507091" cy="1500944"/>
          </a:xfrm>
          <a:prstGeom prst="rect">
            <a:avLst/>
          </a:prstGeom>
          <a:ln>
            <a:solidFill>
              <a:schemeClr val="tx1"/>
            </a:solidFill>
          </a:ln>
        </p:spPr>
      </p:pic>
      <p:pic>
        <p:nvPicPr>
          <p:cNvPr id="6" name="Picture 5"/>
          <p:cNvPicPr>
            <a:picLocks noChangeAspect="1"/>
          </p:cNvPicPr>
          <p:nvPr/>
        </p:nvPicPr>
        <p:blipFill>
          <a:blip r:embed="rId5"/>
          <a:stretch>
            <a:fillRect/>
          </a:stretch>
        </p:blipFill>
        <p:spPr>
          <a:xfrm>
            <a:off x="198321" y="4929487"/>
            <a:ext cx="3507091" cy="1584511"/>
          </a:xfrm>
          <a:prstGeom prst="rect">
            <a:avLst/>
          </a:prstGeom>
          <a:ln>
            <a:solidFill>
              <a:schemeClr val="tx1"/>
            </a:solidFill>
          </a:ln>
        </p:spPr>
      </p:pic>
      <p:sp>
        <p:nvSpPr>
          <p:cNvPr id="7" name="Rectangle 6"/>
          <p:cNvSpPr/>
          <p:nvPr/>
        </p:nvSpPr>
        <p:spPr>
          <a:xfrm>
            <a:off x="4114800" y="1426897"/>
            <a:ext cx="4572000" cy="1446550"/>
          </a:xfrm>
          <a:prstGeom prst="rect">
            <a:avLst/>
          </a:prstGeom>
        </p:spPr>
        <p:txBody>
          <a:bodyPr>
            <a:spAutoFit/>
          </a:bodyPr>
          <a:lstStyle/>
          <a:p>
            <a:r>
              <a:rPr lang="en-US" sz="2200" dirty="0"/>
              <a:t>A Bendale, T </a:t>
            </a:r>
            <a:r>
              <a:rPr lang="en-US" sz="2200" dirty="0" err="1"/>
              <a:t>Boult</a:t>
            </a:r>
            <a:r>
              <a:rPr lang="en-US" sz="2200" dirty="0"/>
              <a:t> “Reliable Posterior Probability Estimation for Streaming Face Recognition” </a:t>
            </a:r>
            <a:r>
              <a:rPr lang="en-US" sz="2200" b="1" dirty="0"/>
              <a:t>CVPR Biometrics Workshop 2014</a:t>
            </a:r>
          </a:p>
        </p:txBody>
      </p:sp>
      <p:sp>
        <p:nvSpPr>
          <p:cNvPr id="8" name="Rectangle 7"/>
          <p:cNvSpPr/>
          <p:nvPr/>
        </p:nvSpPr>
        <p:spPr>
          <a:xfrm>
            <a:off x="4114800" y="3411343"/>
            <a:ext cx="4572000" cy="769441"/>
          </a:xfrm>
          <a:prstGeom prst="rect">
            <a:avLst/>
          </a:prstGeom>
        </p:spPr>
        <p:txBody>
          <a:bodyPr>
            <a:spAutoFit/>
          </a:bodyPr>
          <a:lstStyle/>
          <a:p>
            <a:r>
              <a:rPr lang="en-US" sz="2200" dirty="0"/>
              <a:t>A Bendale, T </a:t>
            </a:r>
            <a:r>
              <a:rPr lang="en-US" sz="2200" dirty="0" err="1"/>
              <a:t>Boult</a:t>
            </a:r>
            <a:r>
              <a:rPr lang="en-US" sz="2200" dirty="0"/>
              <a:t> “Towards Open World Recognition” </a:t>
            </a:r>
            <a:r>
              <a:rPr lang="en-US" sz="2200" b="1" dirty="0"/>
              <a:t>CVPR 2015</a:t>
            </a:r>
          </a:p>
        </p:txBody>
      </p:sp>
      <p:sp>
        <p:nvSpPr>
          <p:cNvPr id="9" name="Rectangle 8"/>
          <p:cNvSpPr/>
          <p:nvPr/>
        </p:nvSpPr>
        <p:spPr>
          <a:xfrm>
            <a:off x="4114799" y="4705724"/>
            <a:ext cx="4894729" cy="1938992"/>
          </a:xfrm>
          <a:prstGeom prst="rect">
            <a:avLst/>
          </a:prstGeom>
        </p:spPr>
        <p:txBody>
          <a:bodyPr wrap="square">
            <a:spAutoFit/>
          </a:bodyPr>
          <a:lstStyle/>
          <a:p>
            <a:r>
              <a:rPr lang="en-US" sz="2400" dirty="0"/>
              <a:t>A Bendale, T </a:t>
            </a:r>
            <a:r>
              <a:rPr lang="en-US" sz="2400" dirty="0" err="1"/>
              <a:t>Boult</a:t>
            </a:r>
            <a:r>
              <a:rPr lang="en-US" sz="2400" dirty="0"/>
              <a:t> “Towards Open Set Deep Networks” </a:t>
            </a:r>
            <a:r>
              <a:rPr lang="en-US" sz="2400" b="1" dirty="0"/>
              <a:t>CVPR </a:t>
            </a:r>
            <a:r>
              <a:rPr lang="en-US" sz="2400" b="1" dirty="0" smtClean="0"/>
              <a:t>2016</a:t>
            </a:r>
          </a:p>
          <a:p>
            <a:r>
              <a:rPr lang="en-US" sz="2400" b="1" dirty="0" smtClean="0"/>
              <a:t>Tuesday – June 28</a:t>
            </a:r>
          </a:p>
          <a:p>
            <a:r>
              <a:rPr lang="en-US" sz="2400" b="1" dirty="0" smtClean="0"/>
              <a:t>10:00 – 10:30 AM Short Oral</a:t>
            </a:r>
          </a:p>
          <a:p>
            <a:r>
              <a:rPr lang="en-US" sz="2400" b="1" dirty="0" smtClean="0"/>
              <a:t>10:30 AM – 12:30 PM Poster Session</a:t>
            </a:r>
            <a:endParaRPr lang="en-US" sz="2400" b="1" dirty="0"/>
          </a:p>
        </p:txBody>
      </p:sp>
    </p:spTree>
    <p:extLst>
      <p:ext uri="{BB962C8B-B14F-4D97-AF65-F5344CB8AC3E}">
        <p14:creationId xmlns:p14="http://schemas.microsoft.com/office/powerpoint/2010/main" val="2366251345"/>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4"/>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9"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425823" y="1404471"/>
            <a:ext cx="2667000" cy="2667000"/>
          </a:xfrm>
          <a:prstGeom prst="rect">
            <a:avLst/>
          </a:prstGeom>
        </p:spPr>
      </p:pic>
      <p:sp>
        <p:nvSpPr>
          <p:cNvPr id="7" name="Oval Callout 6"/>
          <p:cNvSpPr/>
          <p:nvPr/>
        </p:nvSpPr>
        <p:spPr>
          <a:xfrm>
            <a:off x="3092823" y="1089212"/>
            <a:ext cx="2943413" cy="1658471"/>
          </a:xfrm>
          <a:prstGeom prst="wedgeEllipseCallout">
            <a:avLst>
              <a:gd name="adj1" fmla="val -45093"/>
              <a:gd name="adj2" fmla="val 64302"/>
            </a:avLst>
          </a:prstGeom>
          <a:noFill/>
          <a:ln>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solidFill>
                  <a:schemeClr val="tx1"/>
                </a:solidFill>
              </a:rPr>
              <a:t>I don</a:t>
            </a:r>
            <a:r>
              <a:rPr lang="fr-FR" dirty="0" smtClean="0">
                <a:solidFill>
                  <a:schemeClr val="tx1"/>
                </a:solidFill>
              </a:rPr>
              <a:t>’</a:t>
            </a:r>
            <a:r>
              <a:rPr lang="en-US" dirty="0" smtClean="0">
                <a:solidFill>
                  <a:schemeClr val="tx1"/>
                </a:solidFill>
              </a:rPr>
              <a:t>t trust you or your claims</a:t>
            </a:r>
            <a:endParaRPr lang="en-US" dirty="0">
              <a:solidFill>
                <a:schemeClr val="tx1"/>
              </a:solidFill>
            </a:endParaRPr>
          </a:p>
        </p:txBody>
      </p:sp>
      <p:pic>
        <p:nvPicPr>
          <p:cNvPr id="8" name="Picture 7"/>
          <p:cNvPicPr>
            <a:picLocks noChangeAspect="1"/>
          </p:cNvPicPr>
          <p:nvPr/>
        </p:nvPicPr>
        <p:blipFill>
          <a:blip r:embed="rId4"/>
          <a:stretch>
            <a:fillRect/>
          </a:stretch>
        </p:blipFill>
        <p:spPr>
          <a:xfrm>
            <a:off x="866588" y="4490819"/>
            <a:ext cx="1742710" cy="2367181"/>
          </a:xfrm>
          <a:prstGeom prst="rect">
            <a:avLst/>
          </a:prstGeom>
        </p:spPr>
      </p:pic>
      <p:sp>
        <p:nvSpPr>
          <p:cNvPr id="9" name="Oval Callout 8"/>
          <p:cNvSpPr/>
          <p:nvPr/>
        </p:nvSpPr>
        <p:spPr>
          <a:xfrm>
            <a:off x="2796986" y="4265706"/>
            <a:ext cx="2245403" cy="739589"/>
          </a:xfrm>
          <a:prstGeom prst="wedgeEllipseCallout">
            <a:avLst>
              <a:gd name="adj1" fmla="val -45093"/>
              <a:gd name="adj2" fmla="val 64302"/>
            </a:avLst>
          </a:prstGeom>
          <a:noFill/>
          <a:ln>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solidFill>
                  <a:schemeClr val="tx1"/>
                </a:solidFill>
                <a:sym typeface="Wingdings"/>
              </a:rPr>
              <a:t> </a:t>
            </a:r>
            <a:r>
              <a:rPr lang="en-US" dirty="0" smtClean="0">
                <a:solidFill>
                  <a:schemeClr val="tx1"/>
                </a:solidFill>
              </a:rPr>
              <a:t>Awesome..!!</a:t>
            </a:r>
            <a:endParaRPr lang="en-US" dirty="0">
              <a:solidFill>
                <a:schemeClr val="tx1"/>
              </a:solidFill>
            </a:endParaRPr>
          </a:p>
        </p:txBody>
      </p:sp>
      <p:pic>
        <p:nvPicPr>
          <p:cNvPr id="10" name="Picture 9"/>
          <p:cNvPicPr>
            <a:picLocks noChangeAspect="1"/>
          </p:cNvPicPr>
          <p:nvPr/>
        </p:nvPicPr>
        <p:blipFill>
          <a:blip r:embed="rId5"/>
          <a:stretch>
            <a:fillRect/>
          </a:stretch>
        </p:blipFill>
        <p:spPr>
          <a:xfrm>
            <a:off x="5191068" y="2747683"/>
            <a:ext cx="2019039" cy="2257612"/>
          </a:xfrm>
          <a:prstGeom prst="rect">
            <a:avLst/>
          </a:prstGeom>
        </p:spPr>
      </p:pic>
      <p:sp>
        <p:nvSpPr>
          <p:cNvPr id="11" name="Oval Callout 10"/>
          <p:cNvSpPr/>
          <p:nvPr/>
        </p:nvSpPr>
        <p:spPr>
          <a:xfrm>
            <a:off x="6352988" y="862103"/>
            <a:ext cx="2943413" cy="1658471"/>
          </a:xfrm>
          <a:prstGeom prst="wedgeEllipseCallout">
            <a:avLst>
              <a:gd name="adj1" fmla="val -45093"/>
              <a:gd name="adj2" fmla="val 64302"/>
            </a:avLst>
          </a:prstGeom>
          <a:noFill/>
          <a:ln>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solidFill>
                  <a:schemeClr val="tx1"/>
                </a:solidFill>
              </a:rPr>
              <a:t>We are releasing code for this work along with </a:t>
            </a:r>
            <a:r>
              <a:rPr lang="en-US" dirty="0" err="1" smtClean="0">
                <a:solidFill>
                  <a:schemeClr val="tx1"/>
                </a:solidFill>
              </a:rPr>
              <a:t>libsvm</a:t>
            </a:r>
            <a:r>
              <a:rPr lang="en-US" dirty="0" smtClean="0">
                <a:solidFill>
                  <a:schemeClr val="tx1"/>
                </a:solidFill>
              </a:rPr>
              <a:t> wrappers…!</a:t>
            </a:r>
            <a:endParaRPr lang="en-US" dirty="0">
              <a:solidFill>
                <a:schemeClr val="tx1"/>
              </a:solidFill>
            </a:endParaRPr>
          </a:p>
        </p:txBody>
      </p:sp>
    </p:spTree>
    <p:extLst>
      <p:ext uri="{BB962C8B-B14F-4D97-AF65-F5344CB8AC3E}">
        <p14:creationId xmlns:p14="http://schemas.microsoft.com/office/powerpoint/2010/main" val="3933822462"/>
      </p:ext>
    </p:extLst>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0"/>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animBg="1"/>
      <p:bldP spid="11"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500" dirty="0" smtClean="0"/>
              <a:t>Facial Attributes Based Face Recognition</a:t>
            </a:r>
            <a:endParaRPr lang="en-US" sz="3500" dirty="0"/>
          </a:p>
        </p:txBody>
      </p:sp>
      <p:pic>
        <p:nvPicPr>
          <p:cNvPr id="4" name="Picture 3" descr="Screen Shot 2016-06-25 at 10.27.06 A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57294" y="1088936"/>
            <a:ext cx="4855883" cy="1331539"/>
          </a:xfrm>
          <a:prstGeom prst="rect">
            <a:avLst/>
          </a:prstGeom>
        </p:spPr>
      </p:pic>
      <p:sp>
        <p:nvSpPr>
          <p:cNvPr id="3" name="Rectangle 2"/>
          <p:cNvSpPr/>
          <p:nvPr/>
        </p:nvSpPr>
        <p:spPr>
          <a:xfrm>
            <a:off x="926353" y="2958355"/>
            <a:ext cx="7425765" cy="642471"/>
          </a:xfrm>
          <a:prstGeom prst="rect">
            <a:avLst/>
          </a:prstGeom>
          <a:no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TextBox 4"/>
          <p:cNvSpPr txBox="1"/>
          <p:nvPr/>
        </p:nvSpPr>
        <p:spPr>
          <a:xfrm>
            <a:off x="3003176" y="3051752"/>
            <a:ext cx="3413684" cy="477054"/>
          </a:xfrm>
          <a:prstGeom prst="rect">
            <a:avLst/>
          </a:prstGeom>
          <a:noFill/>
        </p:spPr>
        <p:txBody>
          <a:bodyPr wrap="none" rtlCol="0">
            <a:spAutoFit/>
          </a:bodyPr>
          <a:lstStyle/>
          <a:p>
            <a:r>
              <a:rPr lang="en-US" sz="2500" dirty="0" smtClean="0"/>
              <a:t>Face Recognition System</a:t>
            </a:r>
            <a:endParaRPr lang="en-US" sz="2500" dirty="0"/>
          </a:p>
        </p:txBody>
      </p:sp>
      <p:pic>
        <p:nvPicPr>
          <p:cNvPr id="7" name="Picture 6" descr="Screen Shot 2016-06-25 at 10.34.32 AM.png"/>
          <p:cNvPicPr>
            <a:picLocks noChangeAspect="1"/>
          </p:cNvPicPr>
          <p:nvPr/>
        </p:nvPicPr>
        <p:blipFill rotWithShape="1">
          <a:blip r:embed="rId4">
            <a:extLst>
              <a:ext uri="{28A0092B-C50C-407E-A947-70E740481C1C}">
                <a14:useLocalDpi xmlns:a14="http://schemas.microsoft.com/office/drawing/2010/main" val="0"/>
              </a:ext>
            </a:extLst>
          </a:blip>
          <a:srcRect t="14013" b="10857"/>
          <a:stretch/>
        </p:blipFill>
        <p:spPr>
          <a:xfrm>
            <a:off x="1580049" y="4118143"/>
            <a:ext cx="6488186" cy="2107467"/>
          </a:xfrm>
          <a:prstGeom prst="rect">
            <a:avLst/>
          </a:prstGeom>
        </p:spPr>
      </p:pic>
      <p:sp>
        <p:nvSpPr>
          <p:cNvPr id="8" name="TextBox 7"/>
          <p:cNvSpPr txBox="1"/>
          <p:nvPr/>
        </p:nvSpPr>
        <p:spPr>
          <a:xfrm>
            <a:off x="806824" y="1688358"/>
            <a:ext cx="773225" cy="384721"/>
          </a:xfrm>
          <a:prstGeom prst="rect">
            <a:avLst/>
          </a:prstGeom>
          <a:noFill/>
        </p:spPr>
        <p:txBody>
          <a:bodyPr wrap="none" rtlCol="0">
            <a:spAutoFit/>
          </a:bodyPr>
          <a:lstStyle/>
          <a:p>
            <a:r>
              <a:rPr lang="en-US" dirty="0" smtClean="0"/>
              <a:t>Probe</a:t>
            </a:r>
            <a:endParaRPr lang="en-US" dirty="0"/>
          </a:p>
        </p:txBody>
      </p:sp>
      <p:sp>
        <p:nvSpPr>
          <p:cNvPr id="9" name="TextBox 8"/>
          <p:cNvSpPr txBox="1"/>
          <p:nvPr/>
        </p:nvSpPr>
        <p:spPr>
          <a:xfrm>
            <a:off x="747038" y="4634756"/>
            <a:ext cx="889987" cy="384721"/>
          </a:xfrm>
          <a:prstGeom prst="rect">
            <a:avLst/>
          </a:prstGeom>
          <a:noFill/>
        </p:spPr>
        <p:txBody>
          <a:bodyPr wrap="none" rtlCol="0">
            <a:spAutoFit/>
          </a:bodyPr>
          <a:lstStyle/>
          <a:p>
            <a:r>
              <a:rPr lang="en-US" dirty="0" smtClean="0"/>
              <a:t>Gallery</a:t>
            </a:r>
            <a:endParaRPr lang="en-US" dirty="0"/>
          </a:p>
        </p:txBody>
      </p:sp>
      <p:sp>
        <p:nvSpPr>
          <p:cNvPr id="10" name="TextBox 9"/>
          <p:cNvSpPr txBox="1"/>
          <p:nvPr/>
        </p:nvSpPr>
        <p:spPr>
          <a:xfrm>
            <a:off x="2767085" y="6212896"/>
            <a:ext cx="710451" cy="384721"/>
          </a:xfrm>
          <a:prstGeom prst="rect">
            <a:avLst/>
          </a:prstGeom>
          <a:noFill/>
        </p:spPr>
        <p:txBody>
          <a:bodyPr wrap="none" rtlCol="0">
            <a:spAutoFit/>
          </a:bodyPr>
          <a:lstStyle/>
          <a:p>
            <a:r>
              <a:rPr lang="en-US" dirty="0" smtClean="0"/>
              <a:t>CCTV</a:t>
            </a:r>
            <a:endParaRPr lang="en-US" dirty="0"/>
          </a:p>
        </p:txBody>
      </p:sp>
      <p:sp>
        <p:nvSpPr>
          <p:cNvPr id="11" name="TextBox 10"/>
          <p:cNvSpPr txBox="1"/>
          <p:nvPr/>
        </p:nvSpPr>
        <p:spPr>
          <a:xfrm>
            <a:off x="6102726" y="6172935"/>
            <a:ext cx="1172116" cy="384721"/>
          </a:xfrm>
          <a:prstGeom prst="rect">
            <a:avLst/>
          </a:prstGeom>
          <a:noFill/>
        </p:spPr>
        <p:txBody>
          <a:bodyPr wrap="none" rtlCol="0">
            <a:spAutoFit/>
          </a:bodyPr>
          <a:lstStyle/>
          <a:p>
            <a:r>
              <a:rPr lang="en-US" dirty="0" err="1" smtClean="0"/>
              <a:t>Mugshots</a:t>
            </a:r>
            <a:endParaRPr lang="en-US" dirty="0"/>
          </a:p>
        </p:txBody>
      </p:sp>
      <p:sp>
        <p:nvSpPr>
          <p:cNvPr id="12" name="Up Arrow 11"/>
          <p:cNvSpPr/>
          <p:nvPr/>
        </p:nvSpPr>
        <p:spPr>
          <a:xfrm>
            <a:off x="6102726" y="3600825"/>
            <a:ext cx="471392" cy="517317"/>
          </a:xfrm>
          <a:prstGeom prst="upArrow">
            <a:avLst/>
          </a:prstGeom>
          <a:noFill/>
          <a:ln>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 name="Up Arrow 12"/>
          <p:cNvSpPr/>
          <p:nvPr/>
        </p:nvSpPr>
        <p:spPr>
          <a:xfrm>
            <a:off x="2606490" y="3612828"/>
            <a:ext cx="471392" cy="517317"/>
          </a:xfrm>
          <a:prstGeom prst="upArrow">
            <a:avLst/>
          </a:prstGeom>
          <a:noFill/>
          <a:ln>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 name="Up Arrow 13"/>
          <p:cNvSpPr/>
          <p:nvPr/>
        </p:nvSpPr>
        <p:spPr>
          <a:xfrm rot="10800000">
            <a:off x="4289617" y="2441038"/>
            <a:ext cx="471392" cy="517317"/>
          </a:xfrm>
          <a:prstGeom prst="upArrow">
            <a:avLst/>
          </a:prstGeom>
          <a:noFill/>
          <a:ln>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 name="TextBox 14"/>
          <p:cNvSpPr txBox="1"/>
          <p:nvPr/>
        </p:nvSpPr>
        <p:spPr>
          <a:xfrm>
            <a:off x="401644" y="6488965"/>
            <a:ext cx="8533180" cy="276999"/>
          </a:xfrm>
          <a:prstGeom prst="rect">
            <a:avLst/>
          </a:prstGeom>
          <a:noFill/>
        </p:spPr>
        <p:txBody>
          <a:bodyPr wrap="none" rtlCol="0">
            <a:spAutoFit/>
          </a:bodyPr>
          <a:lstStyle/>
          <a:p>
            <a:r>
              <a:rPr lang="en-US" sz="1200" dirty="0" smtClean="0"/>
              <a:t>B </a:t>
            </a:r>
            <a:r>
              <a:rPr lang="en-US" sz="1200" dirty="0" err="1" smtClean="0"/>
              <a:t>Klare</a:t>
            </a:r>
            <a:r>
              <a:rPr lang="en-US" sz="1200" dirty="0" smtClean="0"/>
              <a:t>, S Klum, J </a:t>
            </a:r>
            <a:r>
              <a:rPr lang="en-US" sz="1200" dirty="0" err="1" smtClean="0"/>
              <a:t>Klontz</a:t>
            </a:r>
            <a:r>
              <a:rPr lang="en-US" sz="1200" dirty="0" smtClean="0"/>
              <a:t>, E </a:t>
            </a:r>
            <a:r>
              <a:rPr lang="en-US" sz="1200" dirty="0" err="1" smtClean="0"/>
              <a:t>Taborsky</a:t>
            </a:r>
            <a:r>
              <a:rPr lang="en-US" sz="1200" dirty="0" smtClean="0"/>
              <a:t>, T </a:t>
            </a:r>
            <a:r>
              <a:rPr lang="en-US" sz="1200" dirty="0" err="1" smtClean="0"/>
              <a:t>Akgul</a:t>
            </a:r>
            <a:r>
              <a:rPr lang="en-US" sz="1200" dirty="0" smtClean="0"/>
              <a:t>, A Jain  “Suspect Identification Based on Descriptive Facial Attributes” IEEE/IAPR IJCB 2014</a:t>
            </a:r>
          </a:p>
        </p:txBody>
      </p:sp>
    </p:spTree>
    <p:extLst>
      <p:ext uri="{BB962C8B-B14F-4D97-AF65-F5344CB8AC3E}">
        <p14:creationId xmlns:p14="http://schemas.microsoft.com/office/powerpoint/2010/main" val="2714319780"/>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Unknowns in Real World</a:t>
            </a:r>
            <a:endParaRPr lang="en-US" dirty="0"/>
          </a:p>
        </p:txBody>
      </p:sp>
      <p:pic>
        <p:nvPicPr>
          <p:cNvPr id="4" name="Picture 3" descr="terry_crop1.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9174" y="1671637"/>
            <a:ext cx="4200307" cy="3314700"/>
          </a:xfrm>
          <a:prstGeom prst="rect">
            <a:avLst/>
          </a:prstGeom>
        </p:spPr>
      </p:pic>
      <p:pic>
        <p:nvPicPr>
          <p:cNvPr id="6" name="Picture 5" descr="steve_crop1.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671358" y="1671637"/>
            <a:ext cx="4203700" cy="3314700"/>
          </a:xfrm>
          <a:prstGeom prst="rect">
            <a:avLst/>
          </a:prstGeom>
        </p:spPr>
      </p:pic>
      <p:sp>
        <p:nvSpPr>
          <p:cNvPr id="7" name="TextBox 6"/>
          <p:cNvSpPr txBox="1"/>
          <p:nvPr/>
        </p:nvSpPr>
        <p:spPr>
          <a:xfrm>
            <a:off x="153620" y="6350465"/>
            <a:ext cx="7308161" cy="276999"/>
          </a:xfrm>
          <a:prstGeom prst="rect">
            <a:avLst/>
          </a:prstGeom>
          <a:noFill/>
        </p:spPr>
        <p:txBody>
          <a:bodyPr wrap="none" rtlCol="0">
            <a:spAutoFit/>
          </a:bodyPr>
          <a:lstStyle/>
          <a:p>
            <a:r>
              <a:rPr lang="en-US" sz="1200" dirty="0" smtClean="0"/>
              <a:t>M Wilber, E Rudd, B Heflin, Y </a:t>
            </a:r>
            <a:r>
              <a:rPr lang="en-US" sz="1200" dirty="0" err="1" smtClean="0"/>
              <a:t>Lui</a:t>
            </a:r>
            <a:r>
              <a:rPr lang="en-US" sz="1200" dirty="0" smtClean="0"/>
              <a:t>, T </a:t>
            </a:r>
            <a:r>
              <a:rPr lang="en-US" sz="1200" dirty="0" err="1" smtClean="0"/>
              <a:t>Boult</a:t>
            </a:r>
            <a:r>
              <a:rPr lang="en-US" sz="1200" dirty="0" smtClean="0"/>
              <a:t> “Exemplar codes for facial attributes and tattoo recognition” WACV 2014</a:t>
            </a:r>
          </a:p>
        </p:txBody>
      </p:sp>
      <p:sp>
        <p:nvSpPr>
          <p:cNvPr id="8" name="TextBox 7"/>
          <p:cNvSpPr txBox="1"/>
          <p:nvPr/>
        </p:nvSpPr>
        <p:spPr>
          <a:xfrm>
            <a:off x="153620" y="6073466"/>
            <a:ext cx="8174033" cy="276999"/>
          </a:xfrm>
          <a:prstGeom prst="rect">
            <a:avLst/>
          </a:prstGeom>
          <a:noFill/>
        </p:spPr>
        <p:txBody>
          <a:bodyPr wrap="none" rtlCol="0">
            <a:spAutoFit/>
          </a:bodyPr>
          <a:lstStyle/>
          <a:p>
            <a:r>
              <a:rPr lang="en-US" sz="1200" dirty="0" smtClean="0"/>
              <a:t>N Kumar,  A Berg, P </a:t>
            </a:r>
            <a:r>
              <a:rPr lang="en-US" sz="1200" dirty="0" err="1" smtClean="0"/>
              <a:t>Belhumeur</a:t>
            </a:r>
            <a:r>
              <a:rPr lang="en-US" sz="1200" dirty="0" smtClean="0"/>
              <a:t>, S </a:t>
            </a:r>
            <a:r>
              <a:rPr lang="en-US" sz="1200" dirty="0" err="1" smtClean="0"/>
              <a:t>Nayar</a:t>
            </a:r>
            <a:r>
              <a:rPr lang="en-US" sz="1200" dirty="0" smtClean="0"/>
              <a:t> “Describable Visual Attributes for Face Verification and Image Search” IEEE TPAMI 2011</a:t>
            </a:r>
          </a:p>
        </p:txBody>
      </p:sp>
    </p:spTree>
    <p:extLst>
      <p:ext uri="{BB962C8B-B14F-4D97-AF65-F5344CB8AC3E}">
        <p14:creationId xmlns:p14="http://schemas.microsoft.com/office/powerpoint/2010/main" val="1361936702"/>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Handling Missing Features</a:t>
            </a:r>
            <a:endParaRPr lang="en-US" dirty="0"/>
          </a:p>
        </p:txBody>
      </p:sp>
      <p:pic>
        <p:nvPicPr>
          <p:cNvPr id="4" name="Picture 3"/>
          <p:cNvPicPr>
            <a:picLocks noChangeAspect="1"/>
          </p:cNvPicPr>
          <p:nvPr/>
        </p:nvPicPr>
        <p:blipFill>
          <a:blip r:embed="rId3"/>
          <a:stretch>
            <a:fillRect/>
          </a:stretch>
        </p:blipFill>
        <p:spPr>
          <a:xfrm>
            <a:off x="224863" y="1677146"/>
            <a:ext cx="4386461" cy="3178735"/>
          </a:xfrm>
          <a:prstGeom prst="rect">
            <a:avLst/>
          </a:prstGeom>
          <a:ln>
            <a:solidFill>
              <a:srgbClr val="000000"/>
            </a:solidFill>
          </a:ln>
        </p:spPr>
      </p:pic>
      <p:sp>
        <p:nvSpPr>
          <p:cNvPr id="5" name="Rectangle 4"/>
          <p:cNvSpPr/>
          <p:nvPr/>
        </p:nvSpPr>
        <p:spPr>
          <a:xfrm>
            <a:off x="4900706" y="1677146"/>
            <a:ext cx="3959412" cy="3178735"/>
          </a:xfrm>
          <a:prstGeom prst="rect">
            <a:avLst/>
          </a:prstGeom>
          <a:noFill/>
          <a:ln>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TextBox 5"/>
          <p:cNvSpPr txBox="1"/>
          <p:nvPr/>
        </p:nvSpPr>
        <p:spPr>
          <a:xfrm>
            <a:off x="5617883" y="1764933"/>
            <a:ext cx="2672526" cy="384721"/>
          </a:xfrm>
          <a:prstGeom prst="rect">
            <a:avLst/>
          </a:prstGeom>
          <a:noFill/>
        </p:spPr>
        <p:txBody>
          <a:bodyPr wrap="none" rtlCol="0">
            <a:spAutoFit/>
          </a:bodyPr>
          <a:lstStyle/>
          <a:p>
            <a:r>
              <a:rPr lang="en-US" dirty="0" smtClean="0"/>
              <a:t>Reduced Feature Models</a:t>
            </a:r>
            <a:endParaRPr lang="en-US" dirty="0"/>
          </a:p>
        </p:txBody>
      </p:sp>
      <p:sp>
        <p:nvSpPr>
          <p:cNvPr id="7" name="Rounded Rectangle 6"/>
          <p:cNvSpPr/>
          <p:nvPr/>
        </p:nvSpPr>
        <p:spPr>
          <a:xfrm>
            <a:off x="5363878" y="2420471"/>
            <a:ext cx="1255059" cy="552824"/>
          </a:xfrm>
          <a:prstGeom prst="roundRect">
            <a:avLst/>
          </a:prstGeom>
          <a:solidFill>
            <a:schemeClr val="bg1">
              <a:lumMod val="7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solidFill>
                  <a:srgbClr val="000000"/>
                </a:solidFill>
              </a:rPr>
              <a:t>Model 1</a:t>
            </a:r>
            <a:endParaRPr lang="en-US" dirty="0">
              <a:solidFill>
                <a:srgbClr val="000000"/>
              </a:solidFill>
            </a:endParaRPr>
          </a:p>
        </p:txBody>
      </p:sp>
      <p:sp>
        <p:nvSpPr>
          <p:cNvPr id="8" name="Rounded Rectangle 7"/>
          <p:cNvSpPr/>
          <p:nvPr/>
        </p:nvSpPr>
        <p:spPr>
          <a:xfrm>
            <a:off x="6965572" y="2420471"/>
            <a:ext cx="1255059" cy="552824"/>
          </a:xfrm>
          <a:prstGeom prst="roundRect">
            <a:avLst/>
          </a:prstGeom>
          <a:solidFill>
            <a:schemeClr val="bg1">
              <a:lumMod val="7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solidFill>
                  <a:srgbClr val="000000"/>
                </a:solidFill>
              </a:rPr>
              <a:t>Model 2</a:t>
            </a:r>
            <a:endParaRPr lang="en-US" dirty="0">
              <a:solidFill>
                <a:srgbClr val="000000"/>
              </a:solidFill>
            </a:endParaRPr>
          </a:p>
        </p:txBody>
      </p:sp>
      <p:sp>
        <p:nvSpPr>
          <p:cNvPr id="9" name="Rounded Rectangle 8"/>
          <p:cNvSpPr/>
          <p:nvPr/>
        </p:nvSpPr>
        <p:spPr>
          <a:xfrm>
            <a:off x="5363878" y="3352800"/>
            <a:ext cx="1255059" cy="552824"/>
          </a:xfrm>
          <a:prstGeom prst="roundRect">
            <a:avLst/>
          </a:prstGeom>
          <a:solidFill>
            <a:schemeClr val="bg1">
              <a:lumMod val="7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solidFill>
                  <a:srgbClr val="000000"/>
                </a:solidFill>
              </a:rPr>
              <a:t>Model 3</a:t>
            </a:r>
            <a:endParaRPr lang="en-US" dirty="0">
              <a:solidFill>
                <a:srgbClr val="000000"/>
              </a:solidFill>
            </a:endParaRPr>
          </a:p>
        </p:txBody>
      </p:sp>
      <p:sp>
        <p:nvSpPr>
          <p:cNvPr id="10" name="Rounded Rectangle 9"/>
          <p:cNvSpPr/>
          <p:nvPr/>
        </p:nvSpPr>
        <p:spPr>
          <a:xfrm>
            <a:off x="6965572" y="4174564"/>
            <a:ext cx="1255059" cy="552824"/>
          </a:xfrm>
          <a:prstGeom prst="roundRect">
            <a:avLst/>
          </a:prstGeom>
          <a:solidFill>
            <a:schemeClr val="bg1">
              <a:lumMod val="7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solidFill>
                  <a:srgbClr val="000000"/>
                </a:solidFill>
              </a:rPr>
              <a:t>….</a:t>
            </a:r>
            <a:endParaRPr lang="en-US" dirty="0">
              <a:solidFill>
                <a:srgbClr val="000000"/>
              </a:solidFill>
            </a:endParaRPr>
          </a:p>
        </p:txBody>
      </p:sp>
      <p:sp>
        <p:nvSpPr>
          <p:cNvPr id="11" name="Rounded Rectangle 10"/>
          <p:cNvSpPr/>
          <p:nvPr/>
        </p:nvSpPr>
        <p:spPr>
          <a:xfrm>
            <a:off x="6965572" y="3352800"/>
            <a:ext cx="1255059" cy="552824"/>
          </a:xfrm>
          <a:prstGeom prst="roundRect">
            <a:avLst/>
          </a:prstGeom>
          <a:solidFill>
            <a:schemeClr val="bg1">
              <a:lumMod val="7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solidFill>
                  <a:srgbClr val="000000"/>
                </a:solidFill>
              </a:rPr>
              <a:t>Model 4</a:t>
            </a:r>
            <a:endParaRPr lang="en-US" dirty="0">
              <a:solidFill>
                <a:srgbClr val="000000"/>
              </a:solidFill>
            </a:endParaRPr>
          </a:p>
        </p:txBody>
      </p:sp>
      <p:sp>
        <p:nvSpPr>
          <p:cNvPr id="12" name="Rounded Rectangle 11"/>
          <p:cNvSpPr/>
          <p:nvPr/>
        </p:nvSpPr>
        <p:spPr>
          <a:xfrm>
            <a:off x="5381811" y="4204446"/>
            <a:ext cx="1255059" cy="552824"/>
          </a:xfrm>
          <a:prstGeom prst="roundRect">
            <a:avLst/>
          </a:prstGeom>
          <a:solidFill>
            <a:schemeClr val="bg1">
              <a:lumMod val="7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solidFill>
                  <a:srgbClr val="000000"/>
                </a:solidFill>
              </a:rPr>
              <a:t>Model 5</a:t>
            </a:r>
            <a:endParaRPr lang="en-US" dirty="0">
              <a:solidFill>
                <a:srgbClr val="000000"/>
              </a:solidFill>
            </a:endParaRPr>
          </a:p>
        </p:txBody>
      </p:sp>
      <p:sp>
        <p:nvSpPr>
          <p:cNvPr id="13" name="TextBox 12"/>
          <p:cNvSpPr txBox="1"/>
          <p:nvPr/>
        </p:nvSpPr>
        <p:spPr>
          <a:xfrm>
            <a:off x="192831" y="5668711"/>
            <a:ext cx="8951169" cy="1015663"/>
          </a:xfrm>
          <a:prstGeom prst="rect">
            <a:avLst/>
          </a:prstGeom>
          <a:noFill/>
        </p:spPr>
        <p:txBody>
          <a:bodyPr wrap="square" rtlCol="0">
            <a:spAutoFit/>
          </a:bodyPr>
          <a:lstStyle/>
          <a:p>
            <a:r>
              <a:rPr lang="en-US" sz="1200" dirty="0"/>
              <a:t>Y. Ding and A. Ross. </a:t>
            </a:r>
            <a:r>
              <a:rPr lang="en-US" sz="1200" dirty="0" smtClean="0"/>
              <a:t>“A </a:t>
            </a:r>
            <a:r>
              <a:rPr lang="en-US" sz="1200" dirty="0"/>
              <a:t>comparison of imputation </a:t>
            </a:r>
            <a:r>
              <a:rPr lang="en-US" sz="1200" dirty="0" smtClean="0"/>
              <a:t>methods </a:t>
            </a:r>
            <a:r>
              <a:rPr lang="en-US" sz="1200" dirty="0"/>
              <a:t>for handling missing scores in biometric </a:t>
            </a:r>
            <a:r>
              <a:rPr lang="en-US" sz="1200" dirty="0" smtClean="0"/>
              <a:t>fusion”. </a:t>
            </a:r>
            <a:r>
              <a:rPr lang="en-US" sz="1200" dirty="0"/>
              <a:t>Pattern Recognition, pages 919–933, </a:t>
            </a:r>
            <a:r>
              <a:rPr lang="en-US" sz="1200" dirty="0" smtClean="0"/>
              <a:t>2012</a:t>
            </a:r>
          </a:p>
          <a:p>
            <a:r>
              <a:rPr lang="en-US" sz="1200" dirty="0"/>
              <a:t>G. </a:t>
            </a:r>
            <a:r>
              <a:rPr lang="en-US" sz="1200" dirty="0" err="1"/>
              <a:t>Chechik</a:t>
            </a:r>
            <a:r>
              <a:rPr lang="en-US" sz="1200" dirty="0"/>
              <a:t>, G. </a:t>
            </a:r>
            <a:r>
              <a:rPr lang="en-US" sz="1200" dirty="0" err="1"/>
              <a:t>Heitz</a:t>
            </a:r>
            <a:r>
              <a:rPr lang="en-US" sz="1200" dirty="0"/>
              <a:t>, G. </a:t>
            </a:r>
            <a:r>
              <a:rPr lang="en-US" sz="1200" dirty="0" err="1"/>
              <a:t>Elidan</a:t>
            </a:r>
            <a:r>
              <a:rPr lang="en-US" sz="1200" dirty="0"/>
              <a:t>, P. </a:t>
            </a:r>
            <a:r>
              <a:rPr lang="en-US" sz="1200" dirty="0" err="1"/>
              <a:t>Abbeel</a:t>
            </a:r>
            <a:r>
              <a:rPr lang="en-US" sz="1200" dirty="0"/>
              <a:t>, and D. </a:t>
            </a:r>
            <a:r>
              <a:rPr lang="en-US" sz="1200" dirty="0" err="1"/>
              <a:t>Koller</a:t>
            </a:r>
            <a:r>
              <a:rPr lang="en-US" sz="1200" dirty="0"/>
              <a:t>. </a:t>
            </a:r>
            <a:r>
              <a:rPr lang="en-US" sz="1200" dirty="0" smtClean="0"/>
              <a:t>“Max</a:t>
            </a:r>
            <a:r>
              <a:rPr lang="en-US" sz="1200" dirty="0"/>
              <a:t>-margin classification of data with absent </a:t>
            </a:r>
            <a:r>
              <a:rPr lang="en-US" sz="1200" dirty="0" smtClean="0"/>
              <a:t>features”. </a:t>
            </a:r>
            <a:r>
              <a:rPr lang="en-US" sz="1200" dirty="0"/>
              <a:t>J. of Machine Learning Research, pages 1–21, 2008.</a:t>
            </a:r>
            <a:endParaRPr lang="en-US" sz="1200" dirty="0" smtClean="0"/>
          </a:p>
          <a:p>
            <a:endParaRPr lang="en-US" sz="1200" dirty="0" smtClean="0"/>
          </a:p>
        </p:txBody>
      </p:sp>
    </p:spTree>
    <p:extLst>
      <p:ext uri="{BB962C8B-B14F-4D97-AF65-F5344CB8AC3E}">
        <p14:creationId xmlns:p14="http://schemas.microsoft.com/office/powerpoint/2010/main" val="368560441"/>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60792"/>
          </a:xfrm>
        </p:spPr>
        <p:txBody>
          <a:bodyPr>
            <a:normAutofit fontScale="90000"/>
          </a:bodyPr>
          <a:lstStyle/>
          <a:p>
            <a:r>
              <a:rPr lang="en-US" dirty="0" smtClean="0"/>
              <a:t>Our Operational Scenario</a:t>
            </a:r>
            <a:endParaRPr lang="en-US" dirty="0"/>
          </a:p>
        </p:txBody>
      </p:sp>
      <p:sp>
        <p:nvSpPr>
          <p:cNvPr id="5" name="TextBox 4"/>
          <p:cNvSpPr txBox="1"/>
          <p:nvPr/>
        </p:nvSpPr>
        <p:spPr>
          <a:xfrm>
            <a:off x="4776773" y="4958421"/>
            <a:ext cx="1133644" cy="369332"/>
          </a:xfrm>
          <a:prstGeom prst="rect">
            <a:avLst/>
          </a:prstGeom>
          <a:noFill/>
        </p:spPr>
        <p:txBody>
          <a:bodyPr wrap="none" rtlCol="0">
            <a:spAutoFit/>
          </a:bodyPr>
          <a:lstStyle/>
          <a:p>
            <a:r>
              <a:rPr lang="en-US" dirty="0" smtClean="0"/>
              <a:t>Test Data</a:t>
            </a:r>
            <a:endParaRPr lang="en-US" dirty="0"/>
          </a:p>
        </p:txBody>
      </p:sp>
      <p:grpSp>
        <p:nvGrpSpPr>
          <p:cNvPr id="28" name="Group 27"/>
          <p:cNvGrpSpPr/>
          <p:nvPr/>
        </p:nvGrpSpPr>
        <p:grpSpPr>
          <a:xfrm>
            <a:off x="5131911" y="1847606"/>
            <a:ext cx="2085741" cy="1442738"/>
            <a:chOff x="5737860" y="3767882"/>
            <a:chExt cx="2085741" cy="1442738"/>
          </a:xfrm>
        </p:grpSpPr>
        <p:cxnSp>
          <p:nvCxnSpPr>
            <p:cNvPr id="29" name="Straight Connector 28"/>
            <p:cNvCxnSpPr/>
            <p:nvPr/>
          </p:nvCxnSpPr>
          <p:spPr>
            <a:xfrm flipV="1">
              <a:off x="5737860" y="3767882"/>
              <a:ext cx="1925383" cy="1355704"/>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grpSp>
          <p:nvGrpSpPr>
            <p:cNvPr id="30" name="Group 29"/>
            <p:cNvGrpSpPr/>
            <p:nvPr/>
          </p:nvGrpSpPr>
          <p:grpSpPr>
            <a:xfrm>
              <a:off x="5895788" y="3854916"/>
              <a:ext cx="1927813" cy="1355704"/>
              <a:chOff x="5783333" y="2637945"/>
              <a:chExt cx="1927813" cy="1355704"/>
            </a:xfrm>
          </p:grpSpPr>
          <p:cxnSp>
            <p:nvCxnSpPr>
              <p:cNvPr id="31" name="Straight Connector 30"/>
              <p:cNvCxnSpPr/>
              <p:nvPr/>
            </p:nvCxnSpPr>
            <p:spPr>
              <a:xfrm flipH="1">
                <a:off x="5783333" y="2812819"/>
                <a:ext cx="24558" cy="1180830"/>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cxnSp>
            <p:nvCxnSpPr>
              <p:cNvPr id="32" name="Straight Connector 31"/>
              <p:cNvCxnSpPr/>
              <p:nvPr/>
            </p:nvCxnSpPr>
            <p:spPr>
              <a:xfrm>
                <a:off x="5783333" y="3993649"/>
                <a:ext cx="1789557" cy="0"/>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sp>
            <p:nvSpPr>
              <p:cNvPr id="33" name="Oval 32"/>
              <p:cNvSpPr/>
              <p:nvPr/>
            </p:nvSpPr>
            <p:spPr>
              <a:xfrm>
                <a:off x="6669856" y="2637945"/>
                <a:ext cx="184186" cy="160770"/>
              </a:xfrm>
              <a:prstGeom prst="ellipse">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4" name="Oval 33"/>
              <p:cNvSpPr/>
              <p:nvPr/>
            </p:nvSpPr>
            <p:spPr>
              <a:xfrm>
                <a:off x="5883996" y="3189797"/>
                <a:ext cx="184186" cy="160770"/>
              </a:xfrm>
              <a:prstGeom prst="ellipse">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5" name="Oval 34"/>
              <p:cNvSpPr/>
              <p:nvPr/>
            </p:nvSpPr>
            <p:spPr>
              <a:xfrm>
                <a:off x="6403911" y="2836396"/>
                <a:ext cx="184186" cy="160770"/>
              </a:xfrm>
              <a:prstGeom prst="ellipse">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6" name="Oval 35"/>
              <p:cNvSpPr/>
              <p:nvPr/>
            </p:nvSpPr>
            <p:spPr>
              <a:xfrm>
                <a:off x="6189028" y="3109411"/>
                <a:ext cx="184186" cy="160770"/>
              </a:xfrm>
              <a:prstGeom prst="ellipse">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7" name="Isosceles Triangle 36"/>
              <p:cNvSpPr/>
              <p:nvPr/>
            </p:nvSpPr>
            <p:spPr>
              <a:xfrm>
                <a:off x="7428728" y="2858020"/>
                <a:ext cx="282418" cy="198451"/>
              </a:xfrm>
              <a:prstGeom prst="triangle">
                <a:avLst/>
              </a:prstGeom>
              <a:solidFill>
                <a:srgbClr val="660066"/>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8" name="Isosceles Triangle 37"/>
              <p:cNvSpPr/>
              <p:nvPr/>
            </p:nvSpPr>
            <p:spPr>
              <a:xfrm>
                <a:off x="6441721" y="3383452"/>
                <a:ext cx="282418" cy="198451"/>
              </a:xfrm>
              <a:prstGeom prst="triangle">
                <a:avLst/>
              </a:prstGeom>
              <a:solidFill>
                <a:srgbClr val="660066"/>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9" name="Isosceles Triangle 38"/>
              <p:cNvSpPr/>
              <p:nvPr/>
            </p:nvSpPr>
            <p:spPr>
              <a:xfrm>
                <a:off x="6859695" y="3170955"/>
                <a:ext cx="282418" cy="198451"/>
              </a:xfrm>
              <a:prstGeom prst="triangle">
                <a:avLst/>
              </a:prstGeom>
              <a:solidFill>
                <a:srgbClr val="660066"/>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grpSp>
      <p:sp>
        <p:nvSpPr>
          <p:cNvPr id="40" name="TextBox 39"/>
          <p:cNvSpPr txBox="1"/>
          <p:nvPr/>
        </p:nvSpPr>
        <p:spPr>
          <a:xfrm>
            <a:off x="5540883" y="3387073"/>
            <a:ext cx="1520406" cy="369332"/>
          </a:xfrm>
          <a:prstGeom prst="rect">
            <a:avLst/>
          </a:prstGeom>
          <a:noFill/>
        </p:spPr>
        <p:txBody>
          <a:bodyPr wrap="none" rtlCol="0">
            <a:spAutoFit/>
          </a:bodyPr>
          <a:lstStyle/>
          <a:p>
            <a:r>
              <a:rPr lang="en-US" dirty="0" smtClean="0"/>
              <a:t>Stored Model</a:t>
            </a:r>
            <a:endParaRPr lang="en-US" dirty="0"/>
          </a:p>
        </p:txBody>
      </p:sp>
      <p:cxnSp>
        <p:nvCxnSpPr>
          <p:cNvPr id="41" name="Straight Arrow Connector 40"/>
          <p:cNvCxnSpPr/>
          <p:nvPr/>
        </p:nvCxnSpPr>
        <p:spPr>
          <a:xfrm flipV="1">
            <a:off x="5230614" y="3756405"/>
            <a:ext cx="0" cy="916782"/>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sp>
        <p:nvSpPr>
          <p:cNvPr id="42" name="Rectangle 41"/>
          <p:cNvSpPr/>
          <p:nvPr/>
        </p:nvSpPr>
        <p:spPr>
          <a:xfrm>
            <a:off x="4776772" y="1698105"/>
            <a:ext cx="4155391" cy="2058300"/>
          </a:xfrm>
          <a:prstGeom prst="rect">
            <a:avLst/>
          </a:prstGeom>
          <a:no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44" name="TextBox 43"/>
          <p:cNvSpPr txBox="1"/>
          <p:nvPr/>
        </p:nvSpPr>
        <p:spPr>
          <a:xfrm>
            <a:off x="6648619" y="4685225"/>
            <a:ext cx="1627212" cy="384721"/>
          </a:xfrm>
          <a:prstGeom prst="rect">
            <a:avLst/>
          </a:prstGeom>
          <a:noFill/>
        </p:spPr>
        <p:txBody>
          <a:bodyPr wrap="none" rtlCol="0">
            <a:spAutoFit/>
          </a:bodyPr>
          <a:lstStyle/>
          <a:p>
            <a:r>
              <a:rPr lang="en-US" dirty="0" smtClean="0"/>
              <a:t>Decision Score</a:t>
            </a:r>
            <a:endParaRPr lang="en-US" dirty="0"/>
          </a:p>
        </p:txBody>
      </p:sp>
      <p:cxnSp>
        <p:nvCxnSpPr>
          <p:cNvPr id="45" name="Straight Arrow Connector 44"/>
          <p:cNvCxnSpPr/>
          <p:nvPr/>
        </p:nvCxnSpPr>
        <p:spPr>
          <a:xfrm>
            <a:off x="7201553" y="3630798"/>
            <a:ext cx="16099" cy="1042389"/>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sp>
        <p:nvSpPr>
          <p:cNvPr id="46" name="Oval 45"/>
          <p:cNvSpPr/>
          <p:nvPr/>
        </p:nvSpPr>
        <p:spPr>
          <a:xfrm flipH="1">
            <a:off x="5103467" y="4790463"/>
            <a:ext cx="242212" cy="200238"/>
          </a:xfrm>
          <a:prstGeom prst="ellipse">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52" name="TextBox 51"/>
          <p:cNvSpPr txBox="1"/>
          <p:nvPr/>
        </p:nvSpPr>
        <p:spPr>
          <a:xfrm>
            <a:off x="6827913" y="5054557"/>
            <a:ext cx="1329066" cy="384721"/>
          </a:xfrm>
          <a:prstGeom prst="rect">
            <a:avLst/>
          </a:prstGeom>
          <a:noFill/>
        </p:spPr>
        <p:txBody>
          <a:bodyPr wrap="none" rtlCol="0">
            <a:spAutoFit/>
          </a:bodyPr>
          <a:lstStyle/>
          <a:p>
            <a:r>
              <a:rPr lang="en-US" dirty="0" smtClean="0"/>
              <a:t>P(A) or P(B)</a:t>
            </a:r>
            <a:endParaRPr lang="en-US" dirty="0"/>
          </a:p>
        </p:txBody>
      </p:sp>
      <p:pic>
        <p:nvPicPr>
          <p:cNvPr id="53" name="Picture 52" descr="Screen shot 2014-01-12 at 8.24.14 P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39880" y="4203287"/>
            <a:ext cx="1117600" cy="939800"/>
          </a:xfrm>
          <a:prstGeom prst="rect">
            <a:avLst/>
          </a:prstGeom>
        </p:spPr>
      </p:pic>
      <p:cxnSp>
        <p:nvCxnSpPr>
          <p:cNvPr id="4" name="Straight Arrow Connector 3"/>
          <p:cNvCxnSpPr/>
          <p:nvPr/>
        </p:nvCxnSpPr>
        <p:spPr>
          <a:xfrm>
            <a:off x="3616876" y="5242646"/>
            <a:ext cx="1049170" cy="0"/>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sp>
        <p:nvSpPr>
          <p:cNvPr id="54" name="TextBox 53"/>
          <p:cNvSpPr txBox="1"/>
          <p:nvPr/>
        </p:nvSpPr>
        <p:spPr>
          <a:xfrm>
            <a:off x="1808609" y="5114594"/>
            <a:ext cx="1518364" cy="646331"/>
          </a:xfrm>
          <a:prstGeom prst="rect">
            <a:avLst/>
          </a:prstGeom>
          <a:noFill/>
        </p:spPr>
        <p:txBody>
          <a:bodyPr wrap="none" rtlCol="0">
            <a:spAutoFit/>
          </a:bodyPr>
          <a:lstStyle/>
          <a:p>
            <a:r>
              <a:rPr lang="en-US" dirty="0" smtClean="0"/>
              <a:t>Missing Data</a:t>
            </a:r>
          </a:p>
          <a:p>
            <a:r>
              <a:rPr lang="en-US" dirty="0" smtClean="0"/>
              <a:t>At Test Time</a:t>
            </a:r>
            <a:endParaRPr lang="en-US" dirty="0"/>
          </a:p>
        </p:txBody>
      </p:sp>
      <p:sp>
        <p:nvSpPr>
          <p:cNvPr id="55" name="TextBox 54"/>
          <p:cNvSpPr txBox="1"/>
          <p:nvPr/>
        </p:nvSpPr>
        <p:spPr>
          <a:xfrm>
            <a:off x="243856" y="1698105"/>
            <a:ext cx="4256531" cy="2462212"/>
          </a:xfrm>
          <a:prstGeom prst="rect">
            <a:avLst/>
          </a:prstGeom>
          <a:noFill/>
        </p:spPr>
        <p:txBody>
          <a:bodyPr wrap="square" rtlCol="0">
            <a:spAutoFit/>
          </a:bodyPr>
          <a:lstStyle/>
          <a:p>
            <a:pPr marL="285750" indent="-285750">
              <a:buFont typeface="Arial"/>
              <a:buChar char="•"/>
            </a:pPr>
            <a:r>
              <a:rPr lang="en-US" sz="2200" dirty="0" smtClean="0"/>
              <a:t>Access to only stored model and operational data</a:t>
            </a:r>
          </a:p>
          <a:p>
            <a:pPr marL="285750" indent="-285750">
              <a:buFont typeface="Arial"/>
              <a:buChar char="•"/>
            </a:pPr>
            <a:r>
              <a:rPr lang="en-US" sz="2200" dirty="0" smtClean="0"/>
              <a:t>No prior knowledge of nature of missing data</a:t>
            </a:r>
          </a:p>
          <a:p>
            <a:pPr marL="285750" indent="-285750">
              <a:buFont typeface="Arial"/>
              <a:buChar char="•"/>
            </a:pPr>
            <a:r>
              <a:rPr lang="en-US" sz="2200" dirty="0" smtClean="0"/>
              <a:t>Storage limitation : Cannot store countless “reduced models”</a:t>
            </a:r>
          </a:p>
          <a:p>
            <a:pPr marL="285750" indent="-285750">
              <a:buFont typeface="Arial"/>
              <a:buChar char="•"/>
            </a:pPr>
            <a:r>
              <a:rPr lang="en-US" sz="2200" dirty="0" smtClean="0"/>
              <a:t>Impractical for face recognition</a:t>
            </a:r>
          </a:p>
        </p:txBody>
      </p:sp>
      <p:sp>
        <p:nvSpPr>
          <p:cNvPr id="3" name="Slide Number Placeholder 2"/>
          <p:cNvSpPr>
            <a:spLocks noGrp="1"/>
          </p:cNvSpPr>
          <p:nvPr>
            <p:ph type="sldNum" sz="quarter" idx="12"/>
          </p:nvPr>
        </p:nvSpPr>
        <p:spPr/>
        <p:txBody>
          <a:bodyPr/>
          <a:lstStyle/>
          <a:p>
            <a:pPr eaLnBrk="1" latinLnBrk="0" hangingPunct="1"/>
            <a:fld id="{D2E57653-3E58-4892-A7ED-712530ACC680}" type="slidenum">
              <a:rPr kumimoji="0" lang="en-US" smtClean="0"/>
              <a:pPr eaLnBrk="1" latinLnBrk="0" hangingPunct="1"/>
              <a:t>6</a:t>
            </a:fld>
            <a:endParaRPr kumimoji="0" lang="en-US" dirty="0"/>
          </a:p>
        </p:txBody>
      </p:sp>
      <p:sp>
        <p:nvSpPr>
          <p:cNvPr id="6" name="TextBox 5"/>
          <p:cNvSpPr txBox="1"/>
          <p:nvPr/>
        </p:nvSpPr>
        <p:spPr>
          <a:xfrm>
            <a:off x="6949657" y="2555432"/>
            <a:ext cx="1915684" cy="646331"/>
          </a:xfrm>
          <a:prstGeom prst="rect">
            <a:avLst/>
          </a:prstGeom>
          <a:noFill/>
        </p:spPr>
        <p:txBody>
          <a:bodyPr wrap="none" rtlCol="0">
            <a:spAutoFit/>
          </a:bodyPr>
          <a:lstStyle/>
          <a:p>
            <a:r>
              <a:rPr lang="en-US" dirty="0" smtClean="0"/>
              <a:t>Operational Data / </a:t>
            </a:r>
          </a:p>
          <a:p>
            <a:r>
              <a:rPr lang="en-US" dirty="0" smtClean="0"/>
              <a:t>Support Vectors</a:t>
            </a:r>
            <a:endParaRPr lang="en-US" dirty="0"/>
          </a:p>
        </p:txBody>
      </p:sp>
    </p:spTree>
    <p:extLst>
      <p:ext uri="{BB962C8B-B14F-4D97-AF65-F5344CB8AC3E}">
        <p14:creationId xmlns:p14="http://schemas.microsoft.com/office/powerpoint/2010/main" val="3711488305"/>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Operational Adaptation</a:t>
            </a:r>
            <a:endParaRPr lang="en-US" dirty="0"/>
          </a:p>
        </p:txBody>
      </p:sp>
      <p:pic>
        <p:nvPicPr>
          <p:cNvPr id="4" name="Picture 3" descr="Screen Shot 2016-06-25 at 11.30.41 A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6930" y="1417636"/>
            <a:ext cx="8299870" cy="4977187"/>
          </a:xfrm>
          <a:prstGeom prst="rect">
            <a:avLst/>
          </a:prstGeom>
        </p:spPr>
      </p:pic>
      <p:sp>
        <p:nvSpPr>
          <p:cNvPr id="5" name="Rectangle 4"/>
          <p:cNvSpPr/>
          <p:nvPr/>
        </p:nvSpPr>
        <p:spPr>
          <a:xfrm>
            <a:off x="3376706" y="2375647"/>
            <a:ext cx="2838823" cy="418353"/>
          </a:xfrm>
          <a:prstGeom prst="rect">
            <a:avLst/>
          </a:prstGeom>
          <a:noFill/>
          <a:ln>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Rectangle 6"/>
          <p:cNvSpPr/>
          <p:nvPr/>
        </p:nvSpPr>
        <p:spPr>
          <a:xfrm>
            <a:off x="5617882" y="5041154"/>
            <a:ext cx="2002118" cy="418353"/>
          </a:xfrm>
          <a:prstGeom prst="rect">
            <a:avLst/>
          </a:prstGeom>
          <a:noFill/>
          <a:ln>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Rectangle 7"/>
          <p:cNvSpPr/>
          <p:nvPr/>
        </p:nvSpPr>
        <p:spPr>
          <a:xfrm>
            <a:off x="2542987" y="3893672"/>
            <a:ext cx="3672541" cy="418353"/>
          </a:xfrm>
          <a:prstGeom prst="rect">
            <a:avLst/>
          </a:prstGeom>
          <a:noFill/>
          <a:ln>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74083441"/>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P spid="8"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Support Vector Machines</a:t>
            </a:r>
            <a:endParaRPr lang="en-US" dirty="0"/>
          </a:p>
        </p:txBody>
      </p:sp>
      <p:pic>
        <p:nvPicPr>
          <p:cNvPr id="4" name="Picture 3"/>
          <p:cNvPicPr>
            <a:picLocks noChangeAspect="1"/>
          </p:cNvPicPr>
          <p:nvPr/>
        </p:nvPicPr>
        <p:blipFill>
          <a:blip r:embed="rId3"/>
          <a:stretch>
            <a:fillRect/>
          </a:stretch>
        </p:blipFill>
        <p:spPr>
          <a:xfrm>
            <a:off x="2829332" y="2026375"/>
            <a:ext cx="3086100" cy="762000"/>
          </a:xfrm>
          <a:prstGeom prst="rect">
            <a:avLst/>
          </a:prstGeom>
        </p:spPr>
      </p:pic>
      <p:pic>
        <p:nvPicPr>
          <p:cNvPr id="5" name="Picture 4"/>
          <p:cNvPicPr>
            <a:picLocks noChangeAspect="1"/>
          </p:cNvPicPr>
          <p:nvPr/>
        </p:nvPicPr>
        <p:blipFill>
          <a:blip r:embed="rId4"/>
          <a:stretch>
            <a:fillRect/>
          </a:stretch>
        </p:blipFill>
        <p:spPr>
          <a:xfrm>
            <a:off x="2857500" y="3289300"/>
            <a:ext cx="3429000" cy="266700"/>
          </a:xfrm>
          <a:prstGeom prst="rect">
            <a:avLst/>
          </a:prstGeom>
        </p:spPr>
      </p:pic>
      <p:sp>
        <p:nvSpPr>
          <p:cNvPr id="6" name="TextBox 5"/>
          <p:cNvSpPr txBox="1"/>
          <p:nvPr/>
        </p:nvSpPr>
        <p:spPr>
          <a:xfrm>
            <a:off x="4141461" y="2913011"/>
            <a:ext cx="1110926" cy="369332"/>
          </a:xfrm>
          <a:prstGeom prst="rect">
            <a:avLst/>
          </a:prstGeom>
          <a:noFill/>
        </p:spPr>
        <p:txBody>
          <a:bodyPr wrap="none" rtlCol="0">
            <a:spAutoFit/>
          </a:bodyPr>
          <a:lstStyle/>
          <a:p>
            <a:r>
              <a:rPr lang="en-US" dirty="0"/>
              <a:t>s</a:t>
            </a:r>
            <a:r>
              <a:rPr lang="en-US" dirty="0" smtClean="0"/>
              <a:t>ubject to </a:t>
            </a:r>
            <a:endParaRPr lang="en-US" dirty="0"/>
          </a:p>
        </p:txBody>
      </p:sp>
      <p:sp>
        <p:nvSpPr>
          <p:cNvPr id="7" name="TextBox 6"/>
          <p:cNvSpPr txBox="1"/>
          <p:nvPr/>
        </p:nvSpPr>
        <p:spPr>
          <a:xfrm>
            <a:off x="2829332" y="3865606"/>
            <a:ext cx="4095993" cy="369332"/>
          </a:xfrm>
          <a:prstGeom prst="rect">
            <a:avLst/>
          </a:prstGeom>
          <a:noFill/>
        </p:spPr>
        <p:txBody>
          <a:bodyPr wrap="none" rtlCol="0">
            <a:spAutoFit/>
          </a:bodyPr>
          <a:lstStyle/>
          <a:p>
            <a:r>
              <a:rPr lang="en-US" dirty="0" smtClean="0"/>
              <a:t>Differentiate wrt w and b to get solution</a:t>
            </a:r>
            <a:endParaRPr lang="en-US" dirty="0"/>
          </a:p>
        </p:txBody>
      </p:sp>
      <p:pic>
        <p:nvPicPr>
          <p:cNvPr id="8" name="Picture 7" descr="Screen shot 2014-01-13 at 9.07.27 AM.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164704" y="5315525"/>
            <a:ext cx="5334000" cy="800100"/>
          </a:xfrm>
          <a:prstGeom prst="rect">
            <a:avLst/>
          </a:prstGeom>
        </p:spPr>
      </p:pic>
      <p:pic>
        <p:nvPicPr>
          <p:cNvPr id="10" name="Picture 9"/>
          <p:cNvPicPr>
            <a:picLocks noChangeAspect="1"/>
          </p:cNvPicPr>
          <p:nvPr/>
        </p:nvPicPr>
        <p:blipFill>
          <a:blip r:embed="rId6"/>
          <a:stretch>
            <a:fillRect/>
          </a:stretch>
        </p:blipFill>
        <p:spPr>
          <a:xfrm>
            <a:off x="3601387" y="4461145"/>
            <a:ext cx="1651000" cy="546100"/>
          </a:xfrm>
          <a:prstGeom prst="rect">
            <a:avLst/>
          </a:prstGeom>
        </p:spPr>
      </p:pic>
      <p:sp>
        <p:nvSpPr>
          <p:cNvPr id="3" name="Slide Number Placeholder 2"/>
          <p:cNvSpPr>
            <a:spLocks noGrp="1"/>
          </p:cNvSpPr>
          <p:nvPr>
            <p:ph type="sldNum" sz="quarter" idx="12"/>
          </p:nvPr>
        </p:nvSpPr>
        <p:spPr/>
        <p:txBody>
          <a:bodyPr/>
          <a:lstStyle/>
          <a:p>
            <a:pPr eaLnBrk="1" latinLnBrk="0" hangingPunct="1"/>
            <a:fld id="{D2E57653-3E58-4892-A7ED-712530ACC680}" type="slidenum">
              <a:rPr kumimoji="0" lang="en-US" smtClean="0"/>
              <a:pPr eaLnBrk="1" latinLnBrk="0" hangingPunct="1"/>
              <a:t>8</a:t>
            </a:fld>
            <a:endParaRPr kumimoji="0" lang="en-US" dirty="0"/>
          </a:p>
        </p:txBody>
      </p:sp>
    </p:spTree>
    <p:extLst>
      <p:ext uri="{BB962C8B-B14F-4D97-AF65-F5344CB8AC3E}">
        <p14:creationId xmlns:p14="http://schemas.microsoft.com/office/powerpoint/2010/main" val="562550671"/>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3D-Bias-decomp.pd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07670" y="1220694"/>
            <a:ext cx="5728448" cy="5344847"/>
          </a:xfrm>
          <a:prstGeom prst="rect">
            <a:avLst/>
          </a:prstGeom>
        </p:spPr>
      </p:pic>
      <p:sp>
        <p:nvSpPr>
          <p:cNvPr id="5" name="Title 1"/>
          <p:cNvSpPr txBox="1">
            <a:spLocks/>
          </p:cNvSpPr>
          <p:nvPr/>
        </p:nvSpPr>
        <p:spPr>
          <a:xfrm>
            <a:off x="457200" y="364283"/>
            <a:ext cx="8229600" cy="1143000"/>
          </a:xfrm>
          <a:prstGeom prst="rect">
            <a:avLst/>
          </a:prstGeom>
        </p:spPr>
        <p:txBody>
          <a:bodyPr>
            <a:normAutofit/>
          </a:bodyPr>
          <a:lstStyle>
            <a:lvl1pPr algn="ctr" defTabSz="457184" rtl="0" eaLnBrk="1" latinLnBrk="0" hangingPunct="1">
              <a:spcBef>
                <a:spcPct val="0"/>
              </a:spcBef>
              <a:buNone/>
              <a:defRPr sz="4400" kern="1200">
                <a:solidFill>
                  <a:schemeClr val="tx1"/>
                </a:solidFill>
                <a:latin typeface="+mj-lt"/>
                <a:ea typeface="+mj-ea"/>
                <a:cs typeface="+mj-cs"/>
              </a:defRPr>
            </a:lvl1pPr>
          </a:lstStyle>
          <a:p>
            <a:r>
              <a:rPr lang="en-US" sz="3000" dirty="0" smtClean="0"/>
              <a:t>SVM Bias Projection</a:t>
            </a:r>
            <a:endParaRPr lang="en-US" sz="3000" dirty="0"/>
          </a:p>
        </p:txBody>
      </p:sp>
    </p:spTree>
    <p:extLst>
      <p:ext uri="{BB962C8B-B14F-4D97-AF65-F5344CB8AC3E}">
        <p14:creationId xmlns:p14="http://schemas.microsoft.com/office/powerpoint/2010/main" val="781564666"/>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15548</TotalTime>
  <Words>2953</Words>
  <Application>Microsoft Macintosh PowerPoint</Application>
  <PresentationFormat>On-screen Show (4:3)</PresentationFormat>
  <Paragraphs>167</Paragraphs>
  <Slides>24</Slides>
  <Notes>24</Notes>
  <HiddenSlides>0</HiddenSlides>
  <MMClips>1</MMClips>
  <ScaleCrop>false</ScaleCrop>
  <HeadingPairs>
    <vt:vector size="4" baseType="variant">
      <vt:variant>
        <vt:lpstr>Theme</vt:lpstr>
      </vt:variant>
      <vt:variant>
        <vt:i4>1</vt:i4>
      </vt:variant>
      <vt:variant>
        <vt:lpstr>Slide Titles</vt:lpstr>
      </vt:variant>
      <vt:variant>
        <vt:i4>24</vt:i4>
      </vt:variant>
    </vt:vector>
  </HeadingPairs>
  <TitlesOfParts>
    <vt:vector size="25" baseType="lpstr">
      <vt:lpstr>Office Theme</vt:lpstr>
      <vt:lpstr>What do you do when you know that you don’t know?</vt:lpstr>
      <vt:lpstr>Facial Attributes</vt:lpstr>
      <vt:lpstr>Facial Attributes Based Face Recognition</vt:lpstr>
      <vt:lpstr>Unknowns in Real World</vt:lpstr>
      <vt:lpstr>Handling Missing Features</vt:lpstr>
      <vt:lpstr>Our Operational Scenario</vt:lpstr>
      <vt:lpstr>Operational Adaptation</vt:lpstr>
      <vt:lpstr>Support Vector Machines</vt:lpstr>
      <vt:lpstr>PowerPoint Presentation</vt:lpstr>
      <vt:lpstr>Missing Data in Context of Linear SVMs and Imputation</vt:lpstr>
      <vt:lpstr>Run Time Bias Estimation</vt:lpstr>
      <vt:lpstr>Run Time Bias Estimation</vt:lpstr>
      <vt:lpstr>Bias vs Refactor Risk</vt:lpstr>
      <vt:lpstr>Experimental Setup</vt:lpstr>
      <vt:lpstr>PowerPoint Presentation</vt:lpstr>
      <vt:lpstr>Comparison with Other Methods</vt:lpstr>
      <vt:lpstr>PowerPoint Presentation</vt:lpstr>
      <vt:lpstr>PowerPoint Presentation</vt:lpstr>
      <vt:lpstr>PowerPoint Presentation</vt:lpstr>
      <vt:lpstr>Risk Estimation for Missing Data</vt:lpstr>
      <vt:lpstr>Meta-Recognition Analysis for  Missing Data</vt:lpstr>
      <vt:lpstr>Conclusion</vt:lpstr>
      <vt:lpstr>Future Work</vt:lpstr>
      <vt:lpstr>PowerPoint Presentation</vt:lpstr>
    </vt:vector>
  </TitlesOfParts>
  <Company>UCCS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Towards Open Set Deep Networks</dc:title>
  <dc:creator>Abhijit Bendale</dc:creator>
  <cp:lastModifiedBy>Abhijit Bendale</cp:lastModifiedBy>
  <cp:revision>120</cp:revision>
  <dcterms:created xsi:type="dcterms:W3CDTF">2016-05-21T17:25:05Z</dcterms:created>
  <dcterms:modified xsi:type="dcterms:W3CDTF">2016-06-26T15:46:15Z</dcterms:modified>
</cp:coreProperties>
</file>